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9" r:id="rId3"/>
    <p:sldId id="313" r:id="rId4"/>
    <p:sldId id="277" r:id="rId5"/>
    <p:sldId id="303" r:id="rId6"/>
    <p:sldId id="274" r:id="rId7"/>
    <p:sldId id="270" r:id="rId8"/>
    <p:sldId id="340" r:id="rId9"/>
    <p:sldId id="278" r:id="rId10"/>
    <p:sldId id="279" r:id="rId11"/>
    <p:sldId id="341" r:id="rId12"/>
    <p:sldId id="360" r:id="rId13"/>
    <p:sldId id="361" r:id="rId14"/>
    <p:sldId id="362" r:id="rId15"/>
    <p:sldId id="342" r:id="rId16"/>
    <p:sldId id="292" r:id="rId17"/>
    <p:sldId id="363" r:id="rId18"/>
    <p:sldId id="345" r:id="rId19"/>
    <p:sldId id="344" r:id="rId20"/>
    <p:sldId id="364" r:id="rId21"/>
    <p:sldId id="347" r:id="rId22"/>
    <p:sldId id="348" r:id="rId23"/>
    <p:sldId id="354" r:id="rId24"/>
    <p:sldId id="349" r:id="rId25"/>
    <p:sldId id="351" r:id="rId26"/>
    <p:sldId id="353" r:id="rId27"/>
    <p:sldId id="352" r:id="rId28"/>
    <p:sldId id="343" r:id="rId29"/>
    <p:sldId id="291" r:id="rId30"/>
    <p:sldId id="321" r:id="rId31"/>
    <p:sldId id="322" r:id="rId32"/>
    <p:sldId id="258" r:id="rId33"/>
    <p:sldId id="299" r:id="rId34"/>
    <p:sldId id="309" r:id="rId35"/>
    <p:sldId id="355" r:id="rId36"/>
    <p:sldId id="335" r:id="rId37"/>
    <p:sldId id="336" r:id="rId38"/>
    <p:sldId id="356" r:id="rId39"/>
    <p:sldId id="300" r:id="rId4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A6415-34B1-4368-AF2D-26E648208E5D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41E3388B-2CD2-4609-98E5-3B5DF9C99468}">
      <dgm:prSet phldrT="[Texto]" custT="1"/>
      <dgm:spPr/>
      <dgm:t>
        <a:bodyPr/>
        <a:lstStyle/>
        <a:p>
          <a:r>
            <a:rPr lang="es-C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ambientalmente racional y eliminación de PCB a través del </a:t>
          </a:r>
          <a:r>
            <a:rPr lang="es-C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proyectos piloto de demostración</a:t>
          </a:r>
          <a:r>
            <a:rPr lang="es-C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B0FA9-10BC-4EA5-B79F-0E19EE965223}" type="parTrans" cxnId="{A5B62406-7E07-4344-8666-C9E198B190BF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FF97-71D6-4519-AA1C-C532A3FD3317}" type="sibTrans" cxnId="{A5B62406-7E07-4344-8666-C9E198B190BF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608B5-D12E-40D1-9B83-CA5EE0451D79}">
      <dgm:prSet phldrT="[Texto]" custT="1"/>
      <dgm:spPr/>
      <dgm:t>
        <a:bodyPr/>
        <a:lstStyle/>
        <a:p>
          <a:r>
            <a:rPr lang="es-C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Desarrollo de la </a:t>
          </a:r>
          <a:r>
            <a:rPr lang="es-C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Capacidad Nacional </a:t>
          </a:r>
          <a:r>
            <a:rPr lang="es-C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el Manejo y Desecho Ambientalmente Racional de los PCB en Colombia.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3504C-0F29-4F7B-AADA-809C9B701B08}" type="parTrans" cxnId="{C352E7A5-6957-454C-918F-CEEBBBC1BFA7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2FB9E-B698-4834-A519-97AE44B3E387}" type="sibTrans" cxnId="{C352E7A5-6957-454C-918F-CEEBBBC1BFA7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76B89-48F4-4B79-90B4-3EFADED4E09B}">
      <dgm:prSet phldrT="[Texto]" custT="1"/>
      <dgm:spPr/>
      <dgm:t>
        <a:bodyPr/>
        <a:lstStyle/>
        <a:p>
          <a:r>
            <a:rPr lang="es-C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Fortalecimiento del </a:t>
          </a:r>
          <a:r>
            <a:rPr lang="es-C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legal, administrativo y regulatorio</a:t>
          </a:r>
          <a:r>
            <a:rPr lang="es-C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la buena gestión de los PCB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4F9F7-2C7C-43D4-BE80-232723DDB731}" type="parTrans" cxnId="{1BBB8A7E-FD3E-4A90-A80F-B4C60BC8F644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22B51-5E06-48BF-871E-331FD9EF4B88}" type="sibTrans" cxnId="{1BBB8A7E-FD3E-4A90-A80F-B4C60BC8F644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0A4C6-90EB-4D31-891B-F2C01B1FC219}" type="pres">
      <dgm:prSet presAssocID="{44BA6415-34B1-4368-AF2D-26E648208E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CE7E0D-7B16-44B7-88AE-D2CD1AF15501}" type="pres">
      <dgm:prSet presAssocID="{41E3388B-2CD2-4609-98E5-3B5DF9C99468}" presName="gear1" presStyleLbl="node1" presStyleIdx="0" presStyleCnt="3" custLinFactNeighborX="-7380" custLinFactNeighborY="-413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EEE706-47BF-47F2-BD11-C72FDBD5E886}" type="pres">
      <dgm:prSet presAssocID="{41E3388B-2CD2-4609-98E5-3B5DF9C99468}" presName="gear1srcNode" presStyleLbl="node1" presStyleIdx="0" presStyleCnt="3"/>
      <dgm:spPr/>
      <dgm:t>
        <a:bodyPr/>
        <a:lstStyle/>
        <a:p>
          <a:endParaRPr lang="es-CO"/>
        </a:p>
      </dgm:t>
    </dgm:pt>
    <dgm:pt modelId="{F9B3EB68-F786-49BB-8B67-1426DBB4C753}" type="pres">
      <dgm:prSet presAssocID="{41E3388B-2CD2-4609-98E5-3B5DF9C99468}" presName="gear1dstNode" presStyleLbl="node1" presStyleIdx="0" presStyleCnt="3"/>
      <dgm:spPr/>
      <dgm:t>
        <a:bodyPr/>
        <a:lstStyle/>
        <a:p>
          <a:endParaRPr lang="es-CO"/>
        </a:p>
      </dgm:t>
    </dgm:pt>
    <dgm:pt modelId="{916D622E-14D2-4766-A116-421D09DCBB83}" type="pres">
      <dgm:prSet presAssocID="{90B608B5-D12E-40D1-9B83-CA5EE0451D79}" presName="gear2" presStyleLbl="node1" presStyleIdx="1" presStyleCnt="3" custScaleX="152262" custScaleY="142103" custLinFactNeighborX="-43140" custLinFactNeighborY="2198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DEAE78-9A9A-4279-9DED-8286919EF97A}" type="pres">
      <dgm:prSet presAssocID="{90B608B5-D12E-40D1-9B83-CA5EE0451D79}" presName="gear2srcNode" presStyleLbl="node1" presStyleIdx="1" presStyleCnt="3"/>
      <dgm:spPr/>
      <dgm:t>
        <a:bodyPr/>
        <a:lstStyle/>
        <a:p>
          <a:endParaRPr lang="es-CO"/>
        </a:p>
      </dgm:t>
    </dgm:pt>
    <dgm:pt modelId="{13AF6ABF-FFBB-477A-ACEF-57A905315430}" type="pres">
      <dgm:prSet presAssocID="{90B608B5-D12E-40D1-9B83-CA5EE0451D79}" presName="gear2dstNode" presStyleLbl="node1" presStyleIdx="1" presStyleCnt="3"/>
      <dgm:spPr/>
      <dgm:t>
        <a:bodyPr/>
        <a:lstStyle/>
        <a:p>
          <a:endParaRPr lang="es-CO"/>
        </a:p>
      </dgm:t>
    </dgm:pt>
    <dgm:pt modelId="{BAFD3F81-518F-433E-A2A2-51962C1AB045}" type="pres">
      <dgm:prSet presAssocID="{80076B89-48F4-4B79-90B4-3EFADED4E09B}" presName="gear3" presStyleLbl="node1" presStyleIdx="2" presStyleCnt="3" custScaleX="130026" custScaleY="124325" custLinFactNeighborX="-24891" custLinFactNeighborY="-435"/>
      <dgm:spPr/>
      <dgm:t>
        <a:bodyPr/>
        <a:lstStyle/>
        <a:p>
          <a:endParaRPr lang="es-CO"/>
        </a:p>
      </dgm:t>
    </dgm:pt>
    <dgm:pt modelId="{7F64963E-CF54-4FFA-ADDF-9A85CCFCFA7F}" type="pres">
      <dgm:prSet presAssocID="{80076B89-48F4-4B79-90B4-3EFADED4E09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8272F6-3150-4A15-861F-F91F4A04C0A7}" type="pres">
      <dgm:prSet presAssocID="{80076B89-48F4-4B79-90B4-3EFADED4E09B}" presName="gear3srcNode" presStyleLbl="node1" presStyleIdx="2" presStyleCnt="3"/>
      <dgm:spPr/>
      <dgm:t>
        <a:bodyPr/>
        <a:lstStyle/>
        <a:p>
          <a:endParaRPr lang="es-CO"/>
        </a:p>
      </dgm:t>
    </dgm:pt>
    <dgm:pt modelId="{3D076250-CFCB-4CCC-84A1-CC9F9FBC1903}" type="pres">
      <dgm:prSet presAssocID="{80076B89-48F4-4B79-90B4-3EFADED4E09B}" presName="gear3dstNode" presStyleLbl="node1" presStyleIdx="2" presStyleCnt="3"/>
      <dgm:spPr/>
      <dgm:t>
        <a:bodyPr/>
        <a:lstStyle/>
        <a:p>
          <a:endParaRPr lang="es-CO"/>
        </a:p>
      </dgm:t>
    </dgm:pt>
    <dgm:pt modelId="{671E6B0F-5667-4C63-A15C-D78755A9BDF8}" type="pres">
      <dgm:prSet presAssocID="{4564FF97-71D6-4519-AA1C-C532A3FD3317}" presName="connector1" presStyleLbl="sibTrans2D1" presStyleIdx="0" presStyleCnt="3" custLinFactNeighborX="-3826" custLinFactNeighborY="-5274"/>
      <dgm:spPr/>
      <dgm:t>
        <a:bodyPr/>
        <a:lstStyle/>
        <a:p>
          <a:endParaRPr lang="es-CO"/>
        </a:p>
      </dgm:t>
    </dgm:pt>
    <dgm:pt modelId="{6F2FD226-52BB-4FFF-B092-68FFC207C52D}" type="pres">
      <dgm:prSet presAssocID="{1CD2FB9E-B698-4834-A519-97AE44B3E387}" presName="connector2" presStyleLbl="sibTrans2D1" presStyleIdx="1" presStyleCnt="3" custAng="1482366" custLinFactNeighborX="-45252" custLinFactNeighborY="3187"/>
      <dgm:spPr/>
      <dgm:t>
        <a:bodyPr/>
        <a:lstStyle/>
        <a:p>
          <a:endParaRPr lang="es-CO"/>
        </a:p>
      </dgm:t>
    </dgm:pt>
    <dgm:pt modelId="{1C617B02-9281-4787-A2C6-F4FE0B95184E}" type="pres">
      <dgm:prSet presAssocID="{96622B51-5E06-48BF-871E-331FD9EF4B88}" presName="connector3" presStyleLbl="sibTrans2D1" presStyleIdx="2" presStyleCnt="3" custAng="1453265" custLinFactNeighborX="-34850" custLinFactNeighborY="9837"/>
      <dgm:spPr/>
      <dgm:t>
        <a:bodyPr/>
        <a:lstStyle/>
        <a:p>
          <a:endParaRPr lang="es-CO"/>
        </a:p>
      </dgm:t>
    </dgm:pt>
  </dgm:ptLst>
  <dgm:cxnLst>
    <dgm:cxn modelId="{CFBA2F69-C329-4196-850C-FB5E550BB639}" type="presOf" srcId="{1CD2FB9E-B698-4834-A519-97AE44B3E387}" destId="{6F2FD226-52BB-4FFF-B092-68FFC207C52D}" srcOrd="0" destOrd="0" presId="urn:microsoft.com/office/officeart/2005/8/layout/gear1"/>
    <dgm:cxn modelId="{57BA340F-5F37-4240-B493-4281F4204EB8}" type="presOf" srcId="{80076B89-48F4-4B79-90B4-3EFADED4E09B}" destId="{7F64963E-CF54-4FFA-ADDF-9A85CCFCFA7F}" srcOrd="1" destOrd="0" presId="urn:microsoft.com/office/officeart/2005/8/layout/gear1"/>
    <dgm:cxn modelId="{ADB16B77-CF6B-47A5-AB98-464F37607096}" type="presOf" srcId="{41E3388B-2CD2-4609-98E5-3B5DF9C99468}" destId="{A5CE7E0D-7B16-44B7-88AE-D2CD1AF15501}" srcOrd="0" destOrd="0" presId="urn:microsoft.com/office/officeart/2005/8/layout/gear1"/>
    <dgm:cxn modelId="{CB3BC167-B410-479E-897A-16AE1EF4D3D6}" type="presOf" srcId="{44BA6415-34B1-4368-AF2D-26E648208E5D}" destId="{EB10A4C6-90EB-4D31-891B-F2C01B1FC219}" srcOrd="0" destOrd="0" presId="urn:microsoft.com/office/officeart/2005/8/layout/gear1"/>
    <dgm:cxn modelId="{6E311D41-1278-432A-9989-3E13F38E9784}" type="presOf" srcId="{90B608B5-D12E-40D1-9B83-CA5EE0451D79}" destId="{A8DEAE78-9A9A-4279-9DED-8286919EF97A}" srcOrd="1" destOrd="0" presId="urn:microsoft.com/office/officeart/2005/8/layout/gear1"/>
    <dgm:cxn modelId="{959E3F5F-EBFC-4984-9A29-70BDEC66CA99}" type="presOf" srcId="{80076B89-48F4-4B79-90B4-3EFADED4E09B}" destId="{3D076250-CFCB-4CCC-84A1-CC9F9FBC1903}" srcOrd="3" destOrd="0" presId="urn:microsoft.com/office/officeart/2005/8/layout/gear1"/>
    <dgm:cxn modelId="{AD0B645C-B40C-4C45-BCEB-9D66293C9317}" type="presOf" srcId="{41E3388B-2CD2-4609-98E5-3B5DF9C99468}" destId="{0BEEE706-47BF-47F2-BD11-C72FDBD5E886}" srcOrd="1" destOrd="0" presId="urn:microsoft.com/office/officeart/2005/8/layout/gear1"/>
    <dgm:cxn modelId="{C352E7A5-6957-454C-918F-CEEBBBC1BFA7}" srcId="{44BA6415-34B1-4368-AF2D-26E648208E5D}" destId="{90B608B5-D12E-40D1-9B83-CA5EE0451D79}" srcOrd="1" destOrd="0" parTransId="{D573504C-0F29-4F7B-AADA-809C9B701B08}" sibTransId="{1CD2FB9E-B698-4834-A519-97AE44B3E387}"/>
    <dgm:cxn modelId="{8B910457-3561-4F14-AC08-6DE83B9DA9F9}" type="presOf" srcId="{4564FF97-71D6-4519-AA1C-C532A3FD3317}" destId="{671E6B0F-5667-4C63-A15C-D78755A9BDF8}" srcOrd="0" destOrd="0" presId="urn:microsoft.com/office/officeart/2005/8/layout/gear1"/>
    <dgm:cxn modelId="{D8B21936-1A0D-4CAD-BDDA-2C4A4C7ACFCD}" type="presOf" srcId="{90B608B5-D12E-40D1-9B83-CA5EE0451D79}" destId="{916D622E-14D2-4766-A116-421D09DCBB83}" srcOrd="0" destOrd="0" presId="urn:microsoft.com/office/officeart/2005/8/layout/gear1"/>
    <dgm:cxn modelId="{5C8BFD43-B5C8-4A84-9D6B-D41BD3597623}" type="presOf" srcId="{80076B89-48F4-4B79-90B4-3EFADED4E09B}" destId="{BAFD3F81-518F-433E-A2A2-51962C1AB045}" srcOrd="0" destOrd="0" presId="urn:microsoft.com/office/officeart/2005/8/layout/gear1"/>
    <dgm:cxn modelId="{A252ED33-BB0C-43D6-8659-7C1B123044E0}" type="presOf" srcId="{41E3388B-2CD2-4609-98E5-3B5DF9C99468}" destId="{F9B3EB68-F786-49BB-8B67-1426DBB4C753}" srcOrd="2" destOrd="0" presId="urn:microsoft.com/office/officeart/2005/8/layout/gear1"/>
    <dgm:cxn modelId="{A31FB414-EE3A-4A25-A451-EA9C99212EE3}" type="presOf" srcId="{90B608B5-D12E-40D1-9B83-CA5EE0451D79}" destId="{13AF6ABF-FFBB-477A-ACEF-57A905315430}" srcOrd="2" destOrd="0" presId="urn:microsoft.com/office/officeart/2005/8/layout/gear1"/>
    <dgm:cxn modelId="{C792E577-1022-48C6-80E6-9B4E5C0CA3FB}" type="presOf" srcId="{80076B89-48F4-4B79-90B4-3EFADED4E09B}" destId="{7A8272F6-3150-4A15-861F-F91F4A04C0A7}" srcOrd="2" destOrd="0" presId="urn:microsoft.com/office/officeart/2005/8/layout/gear1"/>
    <dgm:cxn modelId="{A5B62406-7E07-4344-8666-C9E198B190BF}" srcId="{44BA6415-34B1-4368-AF2D-26E648208E5D}" destId="{41E3388B-2CD2-4609-98E5-3B5DF9C99468}" srcOrd="0" destOrd="0" parTransId="{930B0FA9-10BC-4EA5-B79F-0E19EE965223}" sibTransId="{4564FF97-71D6-4519-AA1C-C532A3FD3317}"/>
    <dgm:cxn modelId="{1BBB8A7E-FD3E-4A90-A80F-B4C60BC8F644}" srcId="{44BA6415-34B1-4368-AF2D-26E648208E5D}" destId="{80076B89-48F4-4B79-90B4-3EFADED4E09B}" srcOrd="2" destOrd="0" parTransId="{38C4F9F7-2C7C-43D4-BE80-232723DDB731}" sibTransId="{96622B51-5E06-48BF-871E-331FD9EF4B88}"/>
    <dgm:cxn modelId="{20661999-1B63-48D1-ADA1-636A2C423D2E}" type="presOf" srcId="{96622B51-5E06-48BF-871E-331FD9EF4B88}" destId="{1C617B02-9281-4787-A2C6-F4FE0B95184E}" srcOrd="0" destOrd="0" presId="urn:microsoft.com/office/officeart/2005/8/layout/gear1"/>
    <dgm:cxn modelId="{8D662232-D933-4DEC-92DB-35BBF8933260}" type="presParOf" srcId="{EB10A4C6-90EB-4D31-891B-F2C01B1FC219}" destId="{A5CE7E0D-7B16-44B7-88AE-D2CD1AF15501}" srcOrd="0" destOrd="0" presId="urn:microsoft.com/office/officeart/2005/8/layout/gear1"/>
    <dgm:cxn modelId="{24AA12BA-5C64-452B-9BE0-188B18275349}" type="presParOf" srcId="{EB10A4C6-90EB-4D31-891B-F2C01B1FC219}" destId="{0BEEE706-47BF-47F2-BD11-C72FDBD5E886}" srcOrd="1" destOrd="0" presId="urn:microsoft.com/office/officeart/2005/8/layout/gear1"/>
    <dgm:cxn modelId="{B77D5A76-6490-4E15-BA4A-66583169F514}" type="presParOf" srcId="{EB10A4C6-90EB-4D31-891B-F2C01B1FC219}" destId="{F9B3EB68-F786-49BB-8B67-1426DBB4C753}" srcOrd="2" destOrd="0" presId="urn:microsoft.com/office/officeart/2005/8/layout/gear1"/>
    <dgm:cxn modelId="{3A273511-E238-4A87-A3B1-8A6966445B24}" type="presParOf" srcId="{EB10A4C6-90EB-4D31-891B-F2C01B1FC219}" destId="{916D622E-14D2-4766-A116-421D09DCBB83}" srcOrd="3" destOrd="0" presId="urn:microsoft.com/office/officeart/2005/8/layout/gear1"/>
    <dgm:cxn modelId="{6C8E2497-D3CA-433D-81E6-0E49CC73B98E}" type="presParOf" srcId="{EB10A4C6-90EB-4D31-891B-F2C01B1FC219}" destId="{A8DEAE78-9A9A-4279-9DED-8286919EF97A}" srcOrd="4" destOrd="0" presId="urn:microsoft.com/office/officeart/2005/8/layout/gear1"/>
    <dgm:cxn modelId="{3A086B7D-8BFB-4AFE-979A-857CD97405DA}" type="presParOf" srcId="{EB10A4C6-90EB-4D31-891B-F2C01B1FC219}" destId="{13AF6ABF-FFBB-477A-ACEF-57A905315430}" srcOrd="5" destOrd="0" presId="urn:microsoft.com/office/officeart/2005/8/layout/gear1"/>
    <dgm:cxn modelId="{B9E26684-D40A-4880-8033-85014D60FE89}" type="presParOf" srcId="{EB10A4C6-90EB-4D31-891B-F2C01B1FC219}" destId="{BAFD3F81-518F-433E-A2A2-51962C1AB045}" srcOrd="6" destOrd="0" presId="urn:microsoft.com/office/officeart/2005/8/layout/gear1"/>
    <dgm:cxn modelId="{F58CB61C-CD0A-4EC5-9F38-9645FE749DB1}" type="presParOf" srcId="{EB10A4C6-90EB-4D31-891B-F2C01B1FC219}" destId="{7F64963E-CF54-4FFA-ADDF-9A85CCFCFA7F}" srcOrd="7" destOrd="0" presId="urn:microsoft.com/office/officeart/2005/8/layout/gear1"/>
    <dgm:cxn modelId="{9617EC5D-4102-4488-92DE-123B8007F36B}" type="presParOf" srcId="{EB10A4C6-90EB-4D31-891B-F2C01B1FC219}" destId="{7A8272F6-3150-4A15-861F-F91F4A04C0A7}" srcOrd="8" destOrd="0" presId="urn:microsoft.com/office/officeart/2005/8/layout/gear1"/>
    <dgm:cxn modelId="{ACEE8004-47DC-42DA-9F67-E2CED60D2189}" type="presParOf" srcId="{EB10A4C6-90EB-4D31-891B-F2C01B1FC219}" destId="{3D076250-CFCB-4CCC-84A1-CC9F9FBC1903}" srcOrd="9" destOrd="0" presId="urn:microsoft.com/office/officeart/2005/8/layout/gear1"/>
    <dgm:cxn modelId="{D8BB8BB1-C128-4036-AC2E-29C7E49F1CCC}" type="presParOf" srcId="{EB10A4C6-90EB-4D31-891B-F2C01B1FC219}" destId="{671E6B0F-5667-4C63-A15C-D78755A9BDF8}" srcOrd="10" destOrd="0" presId="urn:microsoft.com/office/officeart/2005/8/layout/gear1"/>
    <dgm:cxn modelId="{359CF063-C7A1-4369-BB60-E614987D0AEA}" type="presParOf" srcId="{EB10A4C6-90EB-4D31-891B-F2C01B1FC219}" destId="{6F2FD226-52BB-4FFF-B092-68FFC207C52D}" srcOrd="11" destOrd="0" presId="urn:microsoft.com/office/officeart/2005/8/layout/gear1"/>
    <dgm:cxn modelId="{DA54D5B3-BC1C-4254-BE86-DA7220CD9CA1}" type="presParOf" srcId="{EB10A4C6-90EB-4D31-891B-F2C01B1FC219}" destId="{1C617B02-9281-4787-A2C6-F4FE0B95184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E7E0D-7B16-44B7-88AE-D2CD1AF15501}">
      <dsp:nvSpPr>
        <dsp:cNvPr id="0" name=""/>
        <dsp:cNvSpPr/>
      </dsp:nvSpPr>
      <dsp:spPr>
        <a:xfrm>
          <a:off x="3384385" y="2539691"/>
          <a:ext cx="3060220" cy="3060220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ambientalmente racional y eliminación de PCB a través del </a:t>
          </a:r>
          <a:r>
            <a:rPr lang="es-C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proyectos piloto de demostración</a:t>
          </a:r>
          <a:r>
            <a:rPr lang="es-C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9625" y="3256533"/>
        <a:ext cx="1829740" cy="1573016"/>
      </dsp:txXfrm>
    </dsp:sp>
    <dsp:sp modelId="{916D622E-14D2-4766-A116-421D09DCBB83}">
      <dsp:nvSpPr>
        <dsp:cNvPr id="0" name=""/>
        <dsp:cNvSpPr/>
      </dsp:nvSpPr>
      <dsp:spPr>
        <a:xfrm>
          <a:off x="288032" y="1963638"/>
          <a:ext cx="3388766" cy="3162665"/>
        </a:xfrm>
        <a:prstGeom prst="gear6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Desarrollo de la </a:t>
          </a:r>
          <a:r>
            <a:rPr lang="es-C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Capacidad Nacional </a:t>
          </a:r>
          <a:r>
            <a:rPr lang="es-C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el Manejo y Desecho Ambientalmente Racional de los PCB en Colombia.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109" y="2764661"/>
        <a:ext cx="1730612" cy="1560619"/>
      </dsp:txXfrm>
    </dsp:sp>
    <dsp:sp modelId="{BAFD3F81-518F-433E-A2A2-51962C1AB045}">
      <dsp:nvSpPr>
        <dsp:cNvPr id="0" name=""/>
        <dsp:cNvSpPr/>
      </dsp:nvSpPr>
      <dsp:spPr>
        <a:xfrm rot="20700000">
          <a:off x="2061403" y="164989"/>
          <a:ext cx="2880914" cy="2665587"/>
        </a:xfrm>
        <a:prstGeom prst="gear6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Fortalecimiento del </a:t>
          </a:r>
          <a:r>
            <a:rPr lang="es-C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legal, administrativo y regulatorio</a:t>
          </a:r>
          <a:r>
            <a:rPr lang="es-C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la buena gestión de los PCB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2706043" y="736859"/>
        <a:ext cx="1591633" cy="1521847"/>
      </dsp:txXfrm>
    </dsp:sp>
    <dsp:sp modelId="{671E6B0F-5667-4C63-A15C-D78755A9BDF8}">
      <dsp:nvSpPr>
        <dsp:cNvPr id="0" name=""/>
        <dsp:cNvSpPr/>
      </dsp:nvSpPr>
      <dsp:spPr>
        <a:xfrm>
          <a:off x="3240376" y="1989094"/>
          <a:ext cx="3917082" cy="3917082"/>
        </a:xfrm>
        <a:prstGeom prst="circularArrow">
          <a:avLst>
            <a:gd name="adj1" fmla="val 4687"/>
            <a:gd name="adj2" fmla="val 299029"/>
            <a:gd name="adj3" fmla="val 2541426"/>
            <a:gd name="adj4" fmla="val 1580789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FD226-52BB-4FFF-B092-68FFC207C52D}">
      <dsp:nvSpPr>
        <dsp:cNvPr id="0" name=""/>
        <dsp:cNvSpPr/>
      </dsp:nvSpPr>
      <dsp:spPr>
        <a:xfrm rot="1482366">
          <a:off x="147711" y="1535285"/>
          <a:ext cx="2846005" cy="28460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53151"/>
            <a:satOff val="-2127"/>
            <a:lumOff val="114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17B02-9281-4787-A2C6-F4FE0B95184E}">
      <dsp:nvSpPr>
        <dsp:cNvPr id="0" name=""/>
        <dsp:cNvSpPr/>
      </dsp:nvSpPr>
      <dsp:spPr>
        <a:xfrm rot="1453265">
          <a:off x="1502507" y="225791"/>
          <a:ext cx="3068566" cy="30685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06302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90CD-6EC8-CE4C-8D8C-C4BA0EEA120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34A8-5FC5-924C-AF5B-4E9C00827A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AB748-0BDF-3946-AEA5-C4A776DA2BEA}" type="slidenum">
              <a:rPr lang="es-ES"/>
              <a:pPr/>
              <a:t>30</a:t>
            </a:fld>
            <a:endParaRPr lang="es-E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48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49593-BCA2-394A-82E5-8A5AA975312A}" type="slidenum">
              <a:rPr lang="es-ES"/>
              <a:pPr/>
              <a:t>31</a:t>
            </a:fld>
            <a:endParaRPr lang="es-E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67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15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178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3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253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71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5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1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17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57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82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88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36CC-FE26-4B51-97C7-B0C646E62459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9367-EB5C-4996-9611-823912F569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18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ustavo.bolanos@correounivalle.edu.c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0DB5D.C80D713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5575" y="1103512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Caracterización y destrucción de aceites dieléctricos contaminados con </a:t>
            </a:r>
            <a:r>
              <a:rPr lang="es-E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bifenilos</a:t>
            </a:r>
            <a:r>
              <a:rPr 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s-E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policlorados</a:t>
            </a:r>
            <a:r>
              <a:rPr 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</a:t>
            </a:r>
            <a:r>
              <a:rPr lang="es-E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PCBs</a:t>
            </a:r>
            <a:r>
              <a:rPr 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22288" y="6442863"/>
            <a:ext cx="812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1167"/>
            <a:ext cx="903146" cy="1292311"/>
          </a:xfrm>
          <a:prstGeom prst="rect">
            <a:avLst/>
          </a:prstGeom>
        </p:spPr>
      </p:pic>
      <p:sp>
        <p:nvSpPr>
          <p:cNvPr id="26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gray">
          <a:xfrm>
            <a:off x="423863" y="836712"/>
            <a:ext cx="1044000" cy="31750"/>
          </a:xfrm>
          <a:prstGeom prst="rect">
            <a:avLst/>
          </a:prstGeom>
          <a:gradFill rotWithShape="0">
            <a:gsLst>
              <a:gs pos="4700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2" name="Picture 2" descr="http://www.vallempresa365.com/sites/default/files/logo_epsa_y_elemento_de_color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977" b="9102"/>
          <a:stretch/>
        </p:blipFill>
        <p:spPr bwMode="auto">
          <a:xfrm>
            <a:off x="6891082" y="5054218"/>
            <a:ext cx="2145414" cy="11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5280" y="6505599"/>
            <a:ext cx="5022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Jornada de Distribución de Energía </a:t>
            </a:r>
            <a:r>
              <a:rPr lang="es-E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Eléctrica- Diciembre 2015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39552" y="2780928"/>
            <a:ext cx="80819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Edwin Sánchez </a:t>
            </a:r>
            <a:r>
              <a:rPr lang="es-CO" sz="2000" b="1" baseline="30000" dirty="0"/>
              <a:t>1</a:t>
            </a:r>
            <a:r>
              <a:rPr lang="es-CO" sz="2000" b="1" dirty="0"/>
              <a:t>, Gustavo Bolaños</a:t>
            </a:r>
            <a:r>
              <a:rPr lang="es-CO" sz="2000" b="1" baseline="30000" dirty="0"/>
              <a:t>1</a:t>
            </a:r>
            <a:r>
              <a:rPr lang="es-CO" sz="3000" b="1" baseline="30000" dirty="0"/>
              <a:t>*</a:t>
            </a:r>
            <a:endParaRPr lang="es-CO" sz="3000" b="1" dirty="0"/>
          </a:p>
          <a:p>
            <a:pPr algn="ctr"/>
            <a:r>
              <a:rPr lang="es-CO" sz="1600" baseline="30000" dirty="0"/>
              <a:t>1</a:t>
            </a:r>
            <a:r>
              <a:rPr lang="es-CO" sz="1600" dirty="0"/>
              <a:t>Escuela de Ingeniería química, Universidad del </a:t>
            </a:r>
            <a:r>
              <a:rPr lang="es-CO" sz="1600" dirty="0" smtClean="0"/>
              <a:t>Valle</a:t>
            </a:r>
          </a:p>
          <a:p>
            <a:pPr algn="ctr"/>
            <a:endParaRPr lang="es-CO" sz="2000" dirty="0"/>
          </a:p>
          <a:p>
            <a:pPr algn="ctr"/>
            <a:r>
              <a:rPr lang="es-CO" sz="2000" b="1" dirty="0"/>
              <a:t>Sandra Ospina</a:t>
            </a:r>
            <a:r>
              <a:rPr lang="es-CO" sz="2000" b="1" baseline="30000" dirty="0"/>
              <a:t>2</a:t>
            </a:r>
            <a:r>
              <a:rPr lang="es-CO" sz="2000" b="1" dirty="0"/>
              <a:t>, Beatriz Eugenia Orozco</a:t>
            </a:r>
            <a:r>
              <a:rPr lang="es-CO" sz="2000" b="1" baseline="30000" dirty="0"/>
              <a:t>3</a:t>
            </a:r>
            <a:r>
              <a:rPr lang="es-CO" sz="2000" b="1" dirty="0"/>
              <a:t> Freddy Javier García</a:t>
            </a:r>
            <a:r>
              <a:rPr lang="es-CO" sz="2000" b="1" baseline="30000" dirty="0"/>
              <a:t>4</a:t>
            </a:r>
            <a:endParaRPr lang="es-CO" sz="2000" dirty="0"/>
          </a:p>
          <a:p>
            <a:pPr algn="ctr"/>
            <a:r>
              <a:rPr lang="es-CO" sz="1600" baseline="30000" dirty="0"/>
              <a:t>2</a:t>
            </a:r>
            <a:r>
              <a:rPr lang="es-CO" sz="1600" dirty="0"/>
              <a:t>Proyectos, Calidad e Innovación, EPSA, </a:t>
            </a:r>
            <a:r>
              <a:rPr lang="es-CO" sz="1600" baseline="30000" dirty="0"/>
              <a:t>3</a:t>
            </a:r>
            <a:r>
              <a:rPr lang="es-CO" sz="1600" dirty="0"/>
              <a:t>Socioambiental, EPSA, </a:t>
            </a:r>
            <a:r>
              <a:rPr lang="es-CO" sz="1600" baseline="30000" dirty="0"/>
              <a:t>4</a:t>
            </a:r>
            <a:r>
              <a:rPr lang="es-CO" sz="1600" dirty="0"/>
              <a:t>Distribución, EPSA, </a:t>
            </a:r>
          </a:p>
          <a:p>
            <a:pPr algn="ctr"/>
            <a:r>
              <a:rPr lang="es-CO" sz="2000" dirty="0"/>
              <a:t> </a:t>
            </a:r>
          </a:p>
          <a:p>
            <a:pPr algn="ctr"/>
            <a:r>
              <a:rPr lang="es-CO" sz="1600" dirty="0"/>
              <a:t>Cali, Colombia</a:t>
            </a:r>
          </a:p>
          <a:p>
            <a:pPr algn="ctr"/>
            <a:r>
              <a:rPr lang="es-CO" sz="1600" dirty="0"/>
              <a:t>*Autor correspondiente: </a:t>
            </a:r>
            <a:r>
              <a:rPr lang="es-CO" sz="1600" u="sng" dirty="0">
                <a:hlinkClick r:id="rId4"/>
              </a:rPr>
              <a:t>gustavo.bolanos@correounivalle.edu.co</a:t>
            </a:r>
            <a:r>
              <a:rPr lang="es-CO" sz="1600" dirty="0"/>
              <a:t>, Tel: +57 2 3312935. </a:t>
            </a:r>
          </a:p>
        </p:txBody>
      </p:sp>
    </p:spTree>
    <p:extLst>
      <p:ext uri="{BB962C8B-B14F-4D97-AF65-F5344CB8AC3E}">
        <p14:creationId xmlns:p14="http://schemas.microsoft.com/office/powerpoint/2010/main" val="3514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PCBs: Generan cloracné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5122" name="Picture 2" descr="http://photos1.blogger.com/img/178/1629/640/Yushchenk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74676" cy="2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onsolochimica.files.wordpress.com/2013/04/icmesa-seve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41" y="2852936"/>
            <a:ext cx="3978331" cy="30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convenio de Estocolmo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0" y="1622967"/>
            <a:ext cx="3267448" cy="11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8 CuadroTexto"/>
          <p:cNvSpPr txBox="1"/>
          <p:nvPr/>
        </p:nvSpPr>
        <p:spPr>
          <a:xfrm>
            <a:off x="395536" y="1364319"/>
            <a:ext cx="42819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300" b="1" dirty="0" smtClean="0">
                <a:latin typeface="Adobe Devanagari" pitchFamily="18" charset="0"/>
                <a:cs typeface="Adobe Devanagari" pitchFamily="18" charset="0"/>
              </a:rPr>
              <a:t>Convenio de Estocolmo (2004)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300" b="1" dirty="0" smtClean="0">
                <a:latin typeface="Adobe Devanagari" pitchFamily="18" charset="0"/>
                <a:cs typeface="Adobe Devanagari" pitchFamily="18" charset="0"/>
              </a:rPr>
              <a:t>Resolución 0222 de 2011</a:t>
            </a:r>
          </a:p>
        </p:txBody>
      </p:sp>
      <p:sp>
        <p:nvSpPr>
          <p:cNvPr id="15" name="2 CuadroTexto"/>
          <p:cNvSpPr txBox="1"/>
          <p:nvPr/>
        </p:nvSpPr>
        <p:spPr>
          <a:xfrm>
            <a:off x="3418914" y="2805118"/>
            <a:ext cx="7168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00" b="1" dirty="0" smtClean="0">
                <a:latin typeface="Adobe Devanagari" pitchFamily="18" charset="0"/>
                <a:cs typeface="Adobe Devanagari" pitchFamily="18" charset="0"/>
              </a:rPr>
              <a:t>2025</a:t>
            </a:r>
            <a:endParaRPr lang="es-CO" sz="2300" b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8" name="16 CuadroTexto"/>
          <p:cNvSpPr txBox="1"/>
          <p:nvPr/>
        </p:nvSpPr>
        <p:spPr>
          <a:xfrm>
            <a:off x="3419872" y="3932808"/>
            <a:ext cx="7168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00" b="1" dirty="0" smtClean="0">
                <a:latin typeface="Adobe Devanagari" pitchFamily="18" charset="0"/>
                <a:cs typeface="Adobe Devanagari" pitchFamily="18" charset="0"/>
              </a:rPr>
              <a:t>2028</a:t>
            </a:r>
            <a:endParaRPr lang="es-CO" sz="2300" b="1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9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r="16933"/>
          <a:stretch/>
        </p:blipFill>
        <p:spPr>
          <a:xfrm>
            <a:off x="35496" y="4729668"/>
            <a:ext cx="2515290" cy="1728903"/>
          </a:xfrm>
          <a:prstGeom prst="rect">
            <a:avLst/>
          </a:prstGeom>
        </p:spPr>
      </p:pic>
      <p:pic>
        <p:nvPicPr>
          <p:cNvPr id="20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93" y="4730315"/>
            <a:ext cx="2142114" cy="1727511"/>
          </a:xfrm>
          <a:prstGeom prst="rect">
            <a:avLst/>
          </a:prstGeom>
        </p:spPr>
      </p:pic>
      <p:pic>
        <p:nvPicPr>
          <p:cNvPr id="21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2"/>
          <a:stretch/>
        </p:blipFill>
        <p:spPr>
          <a:xfrm>
            <a:off x="4731914" y="4730315"/>
            <a:ext cx="2316343" cy="1727511"/>
          </a:xfrm>
          <a:prstGeom prst="rect">
            <a:avLst/>
          </a:prstGeom>
        </p:spPr>
      </p:pic>
      <p:sp>
        <p:nvSpPr>
          <p:cNvPr id="22" name="20 CuadroTexto"/>
          <p:cNvSpPr txBox="1"/>
          <p:nvPr/>
        </p:nvSpPr>
        <p:spPr>
          <a:xfrm>
            <a:off x="395536" y="2348880"/>
            <a:ext cx="34403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6700"/>
            <a:r>
              <a:rPr lang="es-CO" sz="21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s-CO" sz="2100" dirty="0" smtClean="0">
                <a:latin typeface="Adobe Devanagari" pitchFamily="18" charset="0"/>
                <a:cs typeface="Adobe Devanagari" pitchFamily="18" charset="0"/>
              </a:rPr>
              <a:t>  Inventario</a:t>
            </a:r>
            <a:endParaRPr lang="es-CO" sz="2100" dirty="0">
              <a:latin typeface="Adobe Devanagari" pitchFamily="18" charset="0"/>
              <a:cs typeface="Adobe Devanagari" pitchFamily="18" charset="0"/>
            </a:endParaRPr>
          </a:p>
          <a:p>
            <a:pPr indent="266700"/>
            <a:r>
              <a:rPr lang="es-CO" sz="2100" dirty="0">
                <a:latin typeface="Adobe Devanagari" pitchFamily="18" charset="0"/>
                <a:cs typeface="Adobe Devanagari" pitchFamily="18" charset="0"/>
              </a:rPr>
              <a:t>   Etiquetado</a:t>
            </a:r>
          </a:p>
          <a:p>
            <a:pPr indent="266700"/>
            <a:r>
              <a:rPr lang="es-CO" sz="2100" dirty="0">
                <a:latin typeface="Adobe Devanagari" pitchFamily="18" charset="0"/>
                <a:cs typeface="Adobe Devanagari" pitchFamily="18" charset="0"/>
              </a:rPr>
              <a:t>   Retiro</a:t>
            </a:r>
          </a:p>
          <a:p>
            <a:pPr indent="266700"/>
            <a:r>
              <a:rPr lang="es-CO" sz="2100" dirty="0">
                <a:latin typeface="Adobe Devanagari" pitchFamily="18" charset="0"/>
                <a:cs typeface="Adobe Devanagari" pitchFamily="18" charset="0"/>
              </a:rPr>
              <a:t>   Almacenamiento                    </a:t>
            </a:r>
          </a:p>
          <a:p>
            <a:pPr indent="266700"/>
            <a:endParaRPr lang="es-CO" sz="2100" dirty="0">
              <a:latin typeface="Adobe Devanagari" pitchFamily="18" charset="0"/>
              <a:cs typeface="Adobe Devanagari" pitchFamily="18" charset="0"/>
            </a:endParaRPr>
          </a:p>
          <a:p>
            <a:pPr indent="266700"/>
            <a:r>
              <a:rPr lang="es-CO" sz="2100" dirty="0">
                <a:latin typeface="Adobe Devanagari" pitchFamily="18" charset="0"/>
                <a:cs typeface="Adobe Devanagari" pitchFamily="18" charset="0"/>
              </a:rPr>
              <a:t>   Eliminación </a:t>
            </a:r>
            <a:endParaRPr lang="es-CO" sz="2100" dirty="0"/>
          </a:p>
        </p:txBody>
      </p:sp>
      <p:pic>
        <p:nvPicPr>
          <p:cNvPr id="23" name="Picture 2" descr="http://gananzia.com/wp-content/uploads/2010/11/incinerado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63" y="4730315"/>
            <a:ext cx="2040741" cy="17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conservation.org.co/wp-content/uploads/2015/04/logoMinAmbien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57" y="3190573"/>
            <a:ext cx="3313703" cy="8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3059832" y="2420888"/>
            <a:ext cx="288032" cy="12961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3059832" y="3933056"/>
            <a:ext cx="288032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ES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Proyecto PCB en componente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4 Diagrama"/>
          <p:cNvGraphicFramePr/>
          <p:nvPr>
            <p:extLst>
              <p:ext uri="{D42A27DB-BD31-4B8C-83A1-F6EECF244321}">
                <p14:modId xmlns:p14="http://schemas.microsoft.com/office/powerpoint/2010/main" val="1530694959"/>
              </p:ext>
            </p:extLst>
          </p:nvPr>
        </p:nvGraphicFramePr>
        <p:xfrm>
          <a:off x="543135" y="908720"/>
          <a:ext cx="7776864" cy="55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4 Rectángulo"/>
          <p:cNvSpPr/>
          <p:nvPr/>
        </p:nvSpPr>
        <p:spPr>
          <a:xfrm>
            <a:off x="944563" y="645789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Asuntos normativos y su implementación en el sector regulado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220072" y="1916832"/>
            <a:ext cx="2883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 0222 del 2011</a:t>
            </a:r>
            <a:endParaRPr lang="es-C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826914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Actores de la normativa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5" y="1179208"/>
            <a:ext cx="2434528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4 Rectángulo"/>
          <p:cNvSpPr/>
          <p:nvPr/>
        </p:nvSpPr>
        <p:spPr>
          <a:xfrm>
            <a:off x="3825752" y="1844824"/>
            <a:ext cx="4824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 importante: </a:t>
            </a:r>
          </a:p>
          <a:p>
            <a:pPr algn="ctr"/>
            <a:r>
              <a:rPr lang="es-CO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Propietarios de los equipos</a:t>
            </a:r>
          </a:p>
        </p:txBody>
      </p:sp>
      <p:sp>
        <p:nvSpPr>
          <p:cNvPr id="13" name="Rectángulo 1"/>
          <p:cNvSpPr/>
          <p:nvPr/>
        </p:nvSpPr>
        <p:spPr>
          <a:xfrm>
            <a:off x="3825752" y="2852936"/>
            <a:ext cx="352731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</a:p>
          <a:p>
            <a:r>
              <a:rPr lang="es-C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de actividad desarrollada</a:t>
            </a:r>
          </a:p>
          <a:p>
            <a:r>
              <a:rPr lang="es-C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 – SIN</a:t>
            </a:r>
          </a:p>
          <a:p>
            <a:r>
              <a:rPr lang="es-C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Urbano – Rural</a:t>
            </a:r>
          </a:p>
          <a:p>
            <a:r>
              <a:rPr lang="es-C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Cantidades y tipos de equipos</a:t>
            </a:r>
          </a:p>
        </p:txBody>
      </p:sp>
      <p:pic>
        <p:nvPicPr>
          <p:cNvPr id="14" name="Picture 16" descr="https://encrypted-tbn2.gstatic.com/images?q=tbn:ANd9GcQ9ImkodJBVhwjCyoCHS-L9SfIiITz_slX28isoZLnBf3Cg289e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07" y="3030714"/>
            <a:ext cx="2435136" cy="1677538"/>
          </a:xfrm>
          <a:prstGeom prst="rect">
            <a:avLst/>
          </a:prstGeom>
          <a:noFill/>
        </p:spPr>
      </p:pic>
      <p:pic>
        <p:nvPicPr>
          <p:cNvPr id="15" name="Picture 4" descr="http://www.delfinstereo.com/web/wp-content/uploads/2014/10/fotos-achintukua-0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6" y="4797152"/>
            <a:ext cx="2438205" cy="18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668338"/>
          </a:xfrm>
        </p:spPr>
        <p:txBody>
          <a:bodyPr>
            <a:normAutofit/>
          </a:bodyPr>
          <a:lstStyle/>
          <a:p>
            <a:r>
              <a:rPr lang="es-ES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Resolución 0222 del 2011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1.gstatic.com/images?q=tbn:ANd9GcT0ewOb2XoC5gLtH_izSoqQRRsYY6ICVHeXWXVGX2H4PV1BJLQc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149" y="2078942"/>
            <a:ext cx="1615890" cy="1592585"/>
          </a:xfrm>
          <a:prstGeom prst="rect">
            <a:avLst/>
          </a:prstGeom>
          <a:noFill/>
        </p:spPr>
      </p:pic>
      <p:pic>
        <p:nvPicPr>
          <p:cNvPr id="12" name="Picture 6" descr="https://encrypted-tbn3.gstatic.com/images?q=tbn:ANd9GcQMKFDVqvxC-DHWKavdH6uCFN0RJO1DQmcR4SwVNmSVwrsfej2W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039" y="2078942"/>
            <a:ext cx="2126182" cy="1592585"/>
          </a:xfrm>
          <a:prstGeom prst="rect">
            <a:avLst/>
          </a:prstGeom>
          <a:noFill/>
        </p:spPr>
      </p:pic>
      <p:pic>
        <p:nvPicPr>
          <p:cNvPr id="13" name="Picture 2" descr="https://encrypted-tbn0.gstatic.com/images?q=tbn:ANd9GcRZgspFIvpNwODvOvwNExi6NUvRoA0o8vsTaGVxFFr_0TdnpPo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990" y="2078942"/>
            <a:ext cx="1349731" cy="1587919"/>
          </a:xfrm>
          <a:prstGeom prst="rect">
            <a:avLst/>
          </a:prstGeom>
          <a:noFill/>
        </p:spPr>
      </p:pic>
      <p:sp>
        <p:nvSpPr>
          <p:cNvPr id="15" name="Rectángulo 2"/>
          <p:cNvSpPr/>
          <p:nvPr/>
        </p:nvSpPr>
        <p:spPr>
          <a:xfrm>
            <a:off x="853133" y="3696272"/>
            <a:ext cx="743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Reportar               Marcar                   Identificar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Manejo Ambiental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://www.sotec-sa.com/images/stories/emas/IMG_3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6749" y="2078941"/>
            <a:ext cx="2116577" cy="1587919"/>
          </a:xfrm>
          <a:prstGeom prst="rect">
            <a:avLst/>
          </a:prstGeom>
          <a:noFill/>
        </p:spPr>
      </p:pic>
      <p:sp>
        <p:nvSpPr>
          <p:cNvPr id="17" name="Rectángulo 17"/>
          <p:cNvSpPr/>
          <p:nvPr/>
        </p:nvSpPr>
        <p:spPr>
          <a:xfrm>
            <a:off x="522288" y="4398633"/>
            <a:ext cx="819756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 propietarios que no conocen sus obligaciones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tienen zonas que hacen más difícil su cumplimiento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apoya la gestión en el rol del prestador del servicio de energía</a:t>
            </a:r>
          </a:p>
        </p:txBody>
      </p:sp>
    </p:spTree>
    <p:extLst>
      <p:ext uri="{BB962C8B-B14F-4D97-AF65-F5344CB8AC3E}">
        <p14:creationId xmlns:p14="http://schemas.microsoft.com/office/powerpoint/2010/main" val="4863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Propuesta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4" name="165 Rectángulo"/>
          <p:cNvSpPr>
            <a:spLocks noChangeArrowheads="1"/>
          </p:cNvSpPr>
          <p:nvPr/>
        </p:nvSpPr>
        <p:spPr bwMode="auto">
          <a:xfrm>
            <a:off x="388144" y="1412776"/>
            <a:ext cx="8386315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7940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7940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7940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7940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Crear </a:t>
            </a: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base de datos con todos los equipos que contienen aceites dieléctricos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</a:t>
            </a: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equipos que contienen aceites posiblemente contaminados con PCB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</a:t>
            </a: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técnicas aprobadas y estándares internacionales los aceites dieléctricos, con el propósito de determinar el contenido de PCB en un laboratorio acreditado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Apoyar </a:t>
            </a: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investigación local destinada al desarrollo de una tecnología para la destrucción de los aceites contaminados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Apoyar  </a:t>
            </a: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gestión del conocimiento en el Valle del Cauca, en  la gestión integral de 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55776" y="5215374"/>
            <a:ext cx="6722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O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Inventario y caracterización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398463" y="530120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730250" y="530120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ltGray">
          <a:xfrm>
            <a:off x="522288" y="572348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ltGray">
          <a:xfrm>
            <a:off x="892175" y="572348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107950" y="5650458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522288" y="5965045"/>
            <a:ext cx="812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654050" y="5301208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Inventario </a:t>
            </a:r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equipos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408029" y="1700808"/>
            <a:ext cx="4362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Equipos </a:t>
            </a:r>
            <a:r>
              <a:rPr lang="es-E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contienen aceite dieléctrico en redes, subestaciones y centrales hidroeléctricas. </a:t>
            </a:r>
            <a:endParaRPr lang="es-E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lvl="1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E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lvl="1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Reportes </a:t>
            </a:r>
            <a:r>
              <a:rPr lang="es-E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inventario de </a:t>
            </a: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equipos</a:t>
            </a:r>
            <a:r>
              <a:rPr lang="es-CO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s-ES" sz="2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Imagen 11" descr="cid:image001.jpg@01D0DB5D.C80D713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574100" cy="34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88024" y="3506232"/>
            <a:ext cx="3862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17.669 equipos correspondientes a: redes, subestaciones, generación y equipos en desecho.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13.097 equipos </a:t>
            </a:r>
            <a:r>
              <a:rPr lang="es-E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terceros que se encuentran en redes de </a:t>
            </a: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EPSA</a:t>
            </a:r>
            <a:endParaRPr lang="es-ES" sz="2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Caracterización de equipos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22039" y="1484784"/>
            <a:ext cx="8226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 de cromatografía a transformadores de centrales hidroeléctricas y subestaciones.</a:t>
            </a:r>
          </a:p>
          <a:p>
            <a:pPr marL="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año 2015 se inició con la caracterización de los transformadores de distribución y se realizan pruebas a todos los equipos que salen para disposición final</a:t>
            </a: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E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 etiquetado más del 20% de los equipos</a:t>
            </a: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E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realizó la gestión final de PCB exportando 27.3 toneladas de aceites contaminados a Murcia (España).</a:t>
            </a: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ES" sz="20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lvl="2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han realizado 377 análisis por cromatografía a clientes de EPSA.</a:t>
            </a:r>
            <a:endParaRPr lang="es-ES" sz="2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Gestión de conocimiento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51520" y="2132856"/>
            <a:ext cx="47890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muestras de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PCB,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el MADS en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Bogotá.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Taller diligenciamiento PCB en CVC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Seminario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Gestión integral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 entre EPSA, MADS, UNIVALLE, SENA, CVC, con la participación de 100 personas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2"/>
          <a:stretch/>
        </p:blipFill>
        <p:spPr bwMode="auto">
          <a:xfrm>
            <a:off x="5148064" y="1844824"/>
            <a:ext cx="388773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Bifenilo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43608" y="3078667"/>
            <a:ext cx="7416824" cy="3810000"/>
            <a:chOff x="1043608" y="3078667"/>
            <a:chExt cx="7416824" cy="3810000"/>
          </a:xfrm>
        </p:grpSpPr>
        <p:pic>
          <p:nvPicPr>
            <p:cNvPr id="31" name="Picture 30" descr="a_mad_scientist_holding_a_beaker_0521-1002-2713-5900_SMU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078667"/>
              <a:ext cx="3657600" cy="38100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568528" y="4221088"/>
              <a:ext cx="3891904" cy="618390"/>
              <a:chOff x="1331640" y="5085184"/>
              <a:chExt cx="3891904" cy="618390"/>
            </a:xfrm>
          </p:grpSpPr>
          <p:pic>
            <p:nvPicPr>
              <p:cNvPr id="24" name="Picture 23" descr="Bifenilo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5085184"/>
                <a:ext cx="1230800" cy="61839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627784" y="5085184"/>
                <a:ext cx="1074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+ </a:t>
                </a:r>
                <a:r>
                  <a:rPr lang="en-US" sz="2400" dirty="0" err="1" smtClean="0"/>
                  <a:t>Cloro</a:t>
                </a:r>
                <a:endParaRPr lang="en-US" sz="24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779912" y="5373216"/>
                <a:ext cx="64807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427984" y="5085184"/>
                <a:ext cx="795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PCBs </a:t>
                </a:r>
                <a:endParaRPr lang="en-US" sz="2400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488408" y="4581128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776440" y="4437112"/>
              <a:ext cx="144008" cy="144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136480" y="4293096"/>
              <a:ext cx="216008" cy="216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Bifeni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54" y="1124744"/>
            <a:ext cx="4957110" cy="2490598"/>
          </a:xfrm>
          <a:prstGeom prst="rect">
            <a:avLst/>
          </a:prstGeom>
        </p:spPr>
      </p:pic>
      <p:pic>
        <p:nvPicPr>
          <p:cNvPr id="819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Gestión de conocimiento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59024" y="1196752"/>
            <a:ext cx="8533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Taller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mantenimiento de equipos en Medellín 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jornada de capacitación en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su gestión integral, con una asistencia de 120 personas de EMCALI, CVC, EPSA, DAGMA, CEO, gestores de mantenimiento y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UNIVALLE.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5169" r="12503" b="6726"/>
          <a:stretch/>
        </p:blipFill>
        <p:spPr>
          <a:xfrm>
            <a:off x="1653434" y="2924944"/>
            <a:ext cx="5944636" cy="36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95736" y="5215374"/>
            <a:ext cx="6722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O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Análisis cuantitativo de aceites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398463" y="530120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730250" y="530120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ltGray">
          <a:xfrm>
            <a:off x="522288" y="572348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ltGray">
          <a:xfrm>
            <a:off x="892175" y="572348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107950" y="5650458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522288" y="5965045"/>
            <a:ext cx="812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654050" y="5301208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Técnica de análisis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9194" y="1474723"/>
            <a:ext cx="833109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s-CO" sz="2200" dirty="0" smtClean="0">
                <a:cs typeface="Times New Roman" pitchFamily="18" charset="0"/>
              </a:rPr>
              <a:t>ASTM D-4059-00: PCBs en aceites, mediante cromatografía gaseosa</a:t>
            </a:r>
          </a:p>
        </p:txBody>
      </p:sp>
      <p:grpSp>
        <p:nvGrpSpPr>
          <p:cNvPr id="15" name="12 Grupo"/>
          <p:cNvGrpSpPr/>
          <p:nvPr/>
        </p:nvGrpSpPr>
        <p:grpSpPr>
          <a:xfrm>
            <a:off x="1260475" y="2307555"/>
            <a:ext cx="6669591" cy="4048299"/>
            <a:chOff x="1817741" y="3501008"/>
            <a:chExt cx="5334000" cy="3067050"/>
          </a:xfrm>
        </p:grpSpPr>
        <p:pic>
          <p:nvPicPr>
            <p:cNvPr id="16" name="Picture 2" descr="http://www.agilent.com/labs/images/Gas_chromatography-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741" y="3501008"/>
              <a:ext cx="5334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2 Rectángulo"/>
            <p:cNvSpPr/>
            <p:nvPr/>
          </p:nvSpPr>
          <p:spPr>
            <a:xfrm>
              <a:off x="1994600" y="5733256"/>
              <a:ext cx="122413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11 CuadroTexto"/>
            <p:cNvSpPr txBox="1"/>
            <p:nvPr/>
          </p:nvSpPr>
          <p:spPr>
            <a:xfrm>
              <a:off x="1910621" y="5749515"/>
              <a:ext cx="1308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Times New Roman" pitchFamily="18" charset="0"/>
                  <a:cs typeface="Times New Roman" pitchFamily="18" charset="0"/>
                </a:rPr>
                <a:t>Gas Acarreador</a:t>
              </a:r>
              <a:endParaRPr lang="es-CO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9 Rectángulo"/>
            <p:cNvSpPr/>
            <p:nvPr/>
          </p:nvSpPr>
          <p:spPr>
            <a:xfrm>
              <a:off x="3347864" y="3573016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8 CuadroTexto"/>
            <p:cNvSpPr txBox="1"/>
            <p:nvPr/>
          </p:nvSpPr>
          <p:spPr>
            <a:xfrm>
              <a:off x="3460626" y="3573016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Times New Roman" pitchFamily="18" charset="0"/>
                  <a:cs typeface="Times New Roman" pitchFamily="18" charset="0"/>
                </a:rPr>
                <a:t>Inyector</a:t>
              </a:r>
              <a:endParaRPr lang="es-CO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4243213" y="4221088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243213" y="4221088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Times New Roman" pitchFamily="18" charset="0"/>
                  <a:cs typeface="Times New Roman" pitchFamily="18" charset="0"/>
                </a:rPr>
                <a:t>Columna</a:t>
              </a:r>
              <a:endParaRPr lang="es-CO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115324" y="6260281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115324" y="626028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Times New Roman" pitchFamily="18" charset="0"/>
                  <a:cs typeface="Times New Roman" pitchFamily="18" charset="0"/>
                </a:rPr>
                <a:t>Horno</a:t>
              </a:r>
              <a:endParaRPr lang="es-CO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940152" y="4293096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940152" y="4293096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Times New Roman" pitchFamily="18" charset="0"/>
                  <a:cs typeface="Times New Roman" pitchFamily="18" charset="0"/>
                </a:rPr>
                <a:t>Detector</a:t>
              </a:r>
              <a:endParaRPr lang="es-CO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8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55576" y="1307003"/>
            <a:ext cx="7114474" cy="246045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por cromatografía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72484" y="4175106"/>
            <a:ext cx="1929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Tiempo de elución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(min)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07980" y="1778378"/>
            <a:ext cx="2342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dirty="0" smtClean="0">
                <a:solidFill>
                  <a:schemeClr val="tx2"/>
                </a:solidFill>
                <a:latin typeface="Adobe Devanagari" pitchFamily="18" charset="0"/>
                <a:cs typeface="Adobe Devanagari" pitchFamily="18" charset="0"/>
              </a:rPr>
              <a:t>Mezcla de </a:t>
            </a:r>
            <a:r>
              <a:rPr lang="es-CO" sz="1500" b="1" dirty="0" err="1" smtClean="0">
                <a:solidFill>
                  <a:schemeClr val="tx2"/>
                </a:solidFill>
                <a:latin typeface="Adobe Devanagari" pitchFamily="18" charset="0"/>
                <a:cs typeface="Adobe Devanagari" pitchFamily="18" charset="0"/>
              </a:rPr>
              <a:t>PCBs</a:t>
            </a:r>
            <a:r>
              <a:rPr lang="es-CO" sz="1500" b="1" dirty="0" smtClean="0">
                <a:solidFill>
                  <a:schemeClr val="tx2"/>
                </a:solidFill>
                <a:latin typeface="Adobe Devanagari" pitchFamily="18" charset="0"/>
                <a:cs typeface="Adobe Devanagari" pitchFamily="18" charset="0"/>
              </a:rPr>
              <a:t>-Estándar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722757" y="4004845"/>
            <a:ext cx="7771682" cy="2834876"/>
            <a:chOff x="1214610" y="4114333"/>
            <a:chExt cx="7311898" cy="2699931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214610" y="4114333"/>
              <a:ext cx="6941163" cy="2400519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6570756" y="4437112"/>
              <a:ext cx="1955752" cy="52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500" b="1" dirty="0" smtClean="0">
                  <a:solidFill>
                    <a:schemeClr val="tx2"/>
                  </a:solidFill>
                  <a:latin typeface="Adobe Devanagari" pitchFamily="18" charset="0"/>
                  <a:cs typeface="Adobe Devanagari" pitchFamily="18" charset="0"/>
                </a:rPr>
                <a:t>Aceite contaminado</a:t>
              </a:r>
            </a:p>
            <a:p>
              <a:pPr algn="ctr"/>
              <a:r>
                <a:rPr lang="es-CO" sz="1500" b="1" dirty="0" smtClean="0">
                  <a:solidFill>
                    <a:schemeClr val="tx2"/>
                  </a:solidFill>
                  <a:latin typeface="Adobe Devanagari" pitchFamily="18" charset="0"/>
                  <a:cs typeface="Adobe Devanagari" pitchFamily="18" charset="0"/>
                </a:rPr>
                <a:t>7500 ppm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231412" y="6583432"/>
              <a:ext cx="14927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 smtClean="0">
                  <a:latin typeface="Arial" pitchFamily="34" charset="0"/>
                  <a:cs typeface="Arial" pitchFamily="34" charset="0"/>
                </a:rPr>
                <a:t>Tiempo de elución </a:t>
              </a:r>
              <a:r>
                <a:rPr lang="es-CO" sz="900" dirty="0" smtClean="0">
                  <a:latin typeface="Arial" pitchFamily="34" charset="0"/>
                  <a:cs typeface="Arial" pitchFamily="34" charset="0"/>
                </a:rPr>
                <a:t>(min)</a:t>
              </a:r>
              <a:endParaRPr lang="es-CO" sz="9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Laboratorio de análisis de </a:t>
            </a:r>
            <a:r>
              <a:rPr lang="es-CO" sz="3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Shot 2015-11-04 at 11.48.3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16849" r="12699"/>
          <a:stretch/>
        </p:blipFill>
        <p:spPr>
          <a:xfrm>
            <a:off x="107504" y="1192381"/>
            <a:ext cx="8850760" cy="55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Laboratorio de análisis de </a:t>
            </a:r>
            <a:r>
              <a:rPr lang="es-CO" sz="3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Shot 2015-11-04 at 11.52.2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6144" r="12832"/>
          <a:stretch/>
        </p:blipFill>
        <p:spPr>
          <a:xfrm>
            <a:off x="251520" y="1052736"/>
            <a:ext cx="864015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Laboratorio de análisis de </a:t>
            </a:r>
            <a:r>
              <a:rPr lang="es-CO" sz="3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b="4611"/>
          <a:stretch/>
        </p:blipFill>
        <p:spPr>
          <a:xfrm rot="5400000">
            <a:off x="2890987" y="-772292"/>
            <a:ext cx="3369361" cy="90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Laboratorio de análisis de </a:t>
            </a:r>
            <a:r>
              <a:rPr lang="es-CO" sz="3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1303030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2400" y="5215374"/>
            <a:ext cx="74961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O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Destrucción de aceites contaminados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398463" y="530120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730250" y="530120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ltGray">
          <a:xfrm>
            <a:off x="522288" y="572348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ltGray">
          <a:xfrm>
            <a:off x="892175" y="572348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107950" y="5650458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522288" y="5965045"/>
            <a:ext cx="812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654050" y="5301208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Agua supercrítica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553449" y="6084337"/>
            <a:ext cx="468000" cy="2880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98065" y="3291404"/>
            <a:ext cx="467992" cy="2880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56792"/>
            <a:ext cx="6750996" cy="5031601"/>
          </a:xfrm>
          <a:prstGeom prst="rect">
            <a:avLst/>
          </a:prstGeom>
        </p:spPr>
      </p:pic>
      <p:cxnSp>
        <p:nvCxnSpPr>
          <p:cNvPr id="24" name="23 Conector recto de flecha"/>
          <p:cNvCxnSpPr/>
          <p:nvPr/>
        </p:nvCxnSpPr>
        <p:spPr>
          <a:xfrm flipH="1">
            <a:off x="902121" y="3420041"/>
            <a:ext cx="3878089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5" name="24 Conector recto de flecha"/>
          <p:cNvCxnSpPr/>
          <p:nvPr/>
        </p:nvCxnSpPr>
        <p:spPr>
          <a:xfrm>
            <a:off x="4780210" y="3399416"/>
            <a:ext cx="0" cy="2684921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7661" r="4788"/>
          <a:stretch/>
        </p:blipFill>
        <p:spPr bwMode="auto">
          <a:xfrm>
            <a:off x="7051848" y="4865884"/>
            <a:ext cx="1946538" cy="173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r="3194"/>
          <a:stretch/>
        </p:blipFill>
        <p:spPr bwMode="auto">
          <a:xfrm>
            <a:off x="7051848" y="2921668"/>
            <a:ext cx="1946538" cy="185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Estrella de 7 puntas"/>
          <p:cNvSpPr/>
          <p:nvPr/>
        </p:nvSpPr>
        <p:spPr>
          <a:xfrm>
            <a:off x="3851920" y="4636351"/>
            <a:ext cx="72008" cy="72008"/>
          </a:xfrm>
          <a:prstGeom prst="star7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Estrella de 7 puntas"/>
          <p:cNvSpPr/>
          <p:nvPr/>
        </p:nvSpPr>
        <p:spPr>
          <a:xfrm>
            <a:off x="4744206" y="3399416"/>
            <a:ext cx="72008" cy="72008"/>
          </a:xfrm>
          <a:prstGeom prst="star7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30 Estrella de 7 puntas"/>
          <p:cNvSpPr/>
          <p:nvPr/>
        </p:nvSpPr>
        <p:spPr>
          <a:xfrm>
            <a:off x="5029432" y="2915985"/>
            <a:ext cx="72008" cy="72008"/>
          </a:xfrm>
          <a:prstGeom prst="star7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9636" r="6007"/>
          <a:stretch/>
        </p:blipFill>
        <p:spPr bwMode="auto">
          <a:xfrm>
            <a:off x="7051848" y="1136268"/>
            <a:ext cx="1946538" cy="171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8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Bifenilos policlorados (PCB)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8922" y="4509120"/>
            <a:ext cx="6477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Cuántos bifenilos se pueden armar?</a:t>
            </a:r>
            <a:r>
              <a:rPr lang="es-CO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s-CO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PCBNumer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192688" cy="2795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5085184"/>
            <a:ext cx="604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FF0000"/>
                </a:solidFill>
              </a:rPr>
              <a:t>Respuesta</a:t>
            </a:r>
            <a:endParaRPr lang="en-US" sz="40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/>
              <a:t>209</a:t>
            </a:r>
            <a:endParaRPr lang="en-US" sz="3600" dirty="0"/>
          </a:p>
        </p:txBody>
      </p:sp>
      <p:pic>
        <p:nvPicPr>
          <p:cNvPr id="18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50825" y="1700213"/>
            <a:ext cx="5041900" cy="3457575"/>
          </a:xfrm>
          <a:prstGeom prst="rect">
            <a:avLst/>
          </a:prstGeom>
          <a:solidFill>
            <a:srgbClr val="7DFFDD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CO" b="0">
              <a:solidFill>
                <a:schemeClr val="tx1"/>
              </a:solidFill>
            </a:endParaRPr>
          </a:p>
        </p:txBody>
      </p:sp>
      <p:pic>
        <p:nvPicPr>
          <p:cNvPr id="26635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8958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895850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895850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895850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96728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250825" y="1700213"/>
            <a:ext cx="5041900" cy="3457575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508625" y="2349500"/>
            <a:ext cx="33131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>
                <a:solidFill>
                  <a:schemeClr val="tx1"/>
                </a:solidFill>
              </a:rPr>
              <a:t>Oxidación de 2-propanol</a:t>
            </a:r>
          </a:p>
          <a:p>
            <a:pPr>
              <a:spcBef>
                <a:spcPct val="50000"/>
              </a:spcBef>
            </a:pPr>
            <a:r>
              <a:rPr lang="es-CO" sz="1800" b="0">
                <a:solidFill>
                  <a:schemeClr val="tx1"/>
                </a:solidFill>
              </a:rPr>
              <a:t>T = 490 ºC</a:t>
            </a:r>
          </a:p>
          <a:p>
            <a:pPr>
              <a:spcBef>
                <a:spcPct val="50000"/>
              </a:spcBef>
            </a:pPr>
            <a:r>
              <a:rPr lang="es-CO" sz="1800" b="0">
                <a:solidFill>
                  <a:schemeClr val="tx1"/>
                </a:solidFill>
              </a:rPr>
              <a:t>P = 247 atm</a:t>
            </a:r>
          </a:p>
          <a:p>
            <a:pPr>
              <a:spcBef>
                <a:spcPct val="50000"/>
              </a:spcBef>
            </a:pPr>
            <a:r>
              <a:rPr lang="es-CO" sz="1800" b="0">
                <a:solidFill>
                  <a:schemeClr val="tx1"/>
                </a:solidFill>
              </a:rPr>
              <a:t>Tiempo: 0.5 s</a:t>
            </a:r>
          </a:p>
          <a:p>
            <a:pPr>
              <a:spcBef>
                <a:spcPct val="50000"/>
              </a:spcBef>
            </a:pPr>
            <a:r>
              <a:rPr lang="es-CO" sz="1800" b="0" i="1">
                <a:solidFill>
                  <a:schemeClr val="tx1"/>
                </a:solidFill>
              </a:rPr>
              <a:t>(Serikawa et al.)</a:t>
            </a:r>
            <a:endParaRPr lang="es-CO" sz="1800" b="0">
              <a:solidFill>
                <a:schemeClr val="tx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74848" y="188640"/>
            <a:ext cx="8229600" cy="6683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Oxidación en agua supercrítica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1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85800" y="1669445"/>
            <a:ext cx="79248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 reacción:</a:t>
            </a:r>
          </a:p>
          <a:p>
            <a:pPr>
              <a:spcBef>
                <a:spcPct val="50000"/>
              </a:spcBef>
            </a:pP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C			CO</a:t>
            </a:r>
            <a:r>
              <a:rPr lang="es-MX" sz="20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MX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			N</a:t>
            </a:r>
            <a:r>
              <a:rPr lang="es-MX" sz="20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(muy bajo NO</a:t>
            </a:r>
            <a:r>
              <a:rPr lang="es-MX" sz="20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			H</a:t>
            </a:r>
            <a:r>
              <a:rPr lang="es-MX" sz="20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>
              <a:spcBef>
                <a:spcPct val="50000"/>
              </a:spcBef>
            </a:pP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MX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s-MX" sz="2000" b="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MX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mezclado ocurre muy rápidamente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MX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Cortos </a:t>
            </a: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tiempos de reacción (</a:t>
            </a:r>
            <a:r>
              <a:rPr lang="es-MX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segundos)</a:t>
            </a:r>
            <a:endParaRPr lang="es-MX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Elevadas conversiones</a:t>
            </a:r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09600" y="1740024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CO" b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2532063" y="2276599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2532063" y="2733799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2532063" y="3114799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2549525" y="3571999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7" name="AutoShape 11"/>
          <p:cNvSpPr>
            <a:spLocks noChangeArrowheads="1"/>
          </p:cNvSpPr>
          <p:nvPr/>
        </p:nvSpPr>
        <p:spPr bwMode="auto">
          <a:xfrm>
            <a:off x="2411413" y="2103562"/>
            <a:ext cx="1366837" cy="144462"/>
          </a:xfrm>
          <a:prstGeom prst="rightArrow">
            <a:avLst>
              <a:gd name="adj1" fmla="val 50000"/>
              <a:gd name="adj2" fmla="val 236539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8" name="AutoShape 12"/>
          <p:cNvSpPr>
            <a:spLocks noChangeArrowheads="1"/>
          </p:cNvSpPr>
          <p:nvPr/>
        </p:nvSpPr>
        <p:spPr bwMode="auto">
          <a:xfrm>
            <a:off x="2411413" y="3025899"/>
            <a:ext cx="1366837" cy="144463"/>
          </a:xfrm>
          <a:prstGeom prst="rightArrow">
            <a:avLst>
              <a:gd name="adj1" fmla="val 50000"/>
              <a:gd name="adj2" fmla="val 236538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AutoShape 13"/>
          <p:cNvSpPr>
            <a:spLocks noChangeArrowheads="1"/>
          </p:cNvSpPr>
          <p:nvPr/>
        </p:nvSpPr>
        <p:spPr bwMode="auto">
          <a:xfrm>
            <a:off x="2411413" y="2594099"/>
            <a:ext cx="1366837" cy="144463"/>
          </a:xfrm>
          <a:prstGeom prst="rightArrow">
            <a:avLst>
              <a:gd name="adj1" fmla="val 50000"/>
              <a:gd name="adj2" fmla="val 236538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0" name="AutoShape 14"/>
          <p:cNvSpPr>
            <a:spLocks noChangeArrowheads="1"/>
          </p:cNvSpPr>
          <p:nvPr/>
        </p:nvSpPr>
        <p:spPr bwMode="auto">
          <a:xfrm>
            <a:off x="2413000" y="3502149"/>
            <a:ext cx="1366838" cy="144463"/>
          </a:xfrm>
          <a:prstGeom prst="rightArrow">
            <a:avLst>
              <a:gd name="adj1" fmla="val 50000"/>
              <a:gd name="adj2" fmla="val 236538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74848" y="188640"/>
            <a:ext cx="8229600" cy="6683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Reacciones en agua supercrítica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Oxidación en agua supercrítica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8" y="1159541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Oxidación en agua supercrítica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66428" y="1945977"/>
            <a:ext cx="6609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Eficiencias de destrucción de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PCBs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: 0.9996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81336" y="1395933"/>
            <a:ext cx="529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SzPct val="97000"/>
              <a:buFont typeface="Wingdings" pitchFamily="2" charset="2"/>
              <a:buChar char="Ø"/>
              <a:defRPr/>
            </a:pP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Conversión de materia orgánica: 0.996 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51520" y="4816306"/>
            <a:ext cx="66247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MX" sz="2200" dirty="0" smtClean="0">
                <a:latin typeface="Times New Roman" pitchFamily="18" charset="0"/>
                <a:cs typeface="Times New Roman" pitchFamily="18" charset="0"/>
              </a:rPr>
              <a:t>Efluente no ecotóxico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99" y="3117842"/>
            <a:ext cx="3644913" cy="268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6135507" y="585414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es-CO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b="1" i="1" dirty="0" err="1" smtClean="0">
                <a:latin typeface="Times New Roman" pitchFamily="18" charset="0"/>
                <a:cs typeface="Times New Roman" pitchFamily="18" charset="0"/>
              </a:rPr>
              <a:t>Pulex</a:t>
            </a:r>
            <a:endParaRPr lang="es-CO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69569" y="2902399"/>
            <a:ext cx="39604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MX" sz="2200" dirty="0" smtClean="0">
                <a:latin typeface="Times New Roman" pitchFamily="18" charset="0"/>
                <a:cs typeface="Times New Roman" pitchFamily="18" charset="0"/>
              </a:rPr>
              <a:t>Aprobada por IDEAM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69570" y="3472847"/>
            <a:ext cx="38584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MX" sz="2200" dirty="0" smtClean="0">
                <a:latin typeface="Times New Roman" pitchFamily="18" charset="0"/>
                <a:cs typeface="Times New Roman" pitchFamily="18" charset="0"/>
              </a:rPr>
              <a:t>Porcentaje de inmovilización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69570" y="3974203"/>
            <a:ext cx="39604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MX" sz="2200" dirty="0" smtClean="0">
                <a:latin typeface="Times New Roman" pitchFamily="18" charset="0"/>
                <a:cs typeface="Times New Roman" pitchFamily="18" charset="0"/>
              </a:rPr>
              <a:t>48 h de exposición</a:t>
            </a:r>
          </a:p>
        </p:txBody>
      </p:sp>
      <p:pic>
        <p:nvPicPr>
          <p:cNvPr id="19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 del proceso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3400651"/>
              </p:ext>
            </p:extLst>
          </p:nvPr>
        </p:nvGraphicFramePr>
        <p:xfrm>
          <a:off x="2123728" y="2708151"/>
          <a:ext cx="2092325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Imagen de mapa de bits" r:id="rId3" imgW="3866667" imgH="5210902" progId="Paint.Picture">
                  <p:embed/>
                </p:oleObj>
              </mc:Choice>
              <mc:Fallback>
                <p:oleObj name="Imagen de mapa de bits" r:id="rId3" imgW="3866667" imgH="5210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08151"/>
                        <a:ext cx="2092325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677740" y="1556792"/>
            <a:ext cx="30292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" sz="2000" b="1" dirty="0" smtClean="0">
                <a:cs typeface="Times New Roman" pitchFamily="18" charset="0"/>
              </a:rPr>
              <a:t>Aceite dieléctrico</a:t>
            </a:r>
            <a:endParaRPr lang="es-MX" sz="2000" b="1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s-MX" sz="2000" b="1" dirty="0" smtClean="0">
                <a:cs typeface="Times New Roman" pitchFamily="18" charset="0"/>
              </a:rPr>
              <a:t>Contaminado con </a:t>
            </a:r>
            <a:r>
              <a:rPr lang="es-ES" sz="2000" b="1" dirty="0" smtClean="0">
                <a:cs typeface="Times New Roman" pitchFamily="18" charset="0"/>
              </a:rPr>
              <a:t>PCB</a:t>
            </a:r>
            <a:r>
              <a:rPr lang="es-MX" sz="2000" b="1" dirty="0" smtClean="0">
                <a:cs typeface="Times New Roman" pitchFamily="18" charset="0"/>
              </a:rPr>
              <a:t>s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s-MX" sz="2000" dirty="0" smtClean="0">
                <a:solidFill>
                  <a:schemeClr val="tx2"/>
                </a:solidFill>
                <a:cs typeface="Times New Roman" pitchFamily="18" charset="0"/>
              </a:rPr>
              <a:t>20000 ppm PCBs</a:t>
            </a:r>
            <a:endParaRPr lang="es-ES" sz="20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28354"/>
              </p:ext>
            </p:extLst>
          </p:nvPr>
        </p:nvGraphicFramePr>
        <p:xfrm>
          <a:off x="5139296" y="2708151"/>
          <a:ext cx="2263775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Imagen de mapa de bits" r:id="rId5" imgW="6516010" imgH="8028571" progId="Paint.Picture">
                  <p:embed/>
                </p:oleObj>
              </mc:Choice>
              <mc:Fallback>
                <p:oleObj name="Imagen de mapa de bits" r:id="rId5" imgW="6516010" imgH="80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296" y="2708151"/>
                        <a:ext cx="2263775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709083" y="1510624"/>
            <a:ext cx="30292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s-CO" sz="2000" b="1" dirty="0" smtClean="0">
                <a:cs typeface="Times New Roman" pitchFamily="18" charset="0"/>
              </a:rPr>
              <a:t>Efluente</a:t>
            </a:r>
            <a:endParaRPr lang="es-MX" sz="2000" b="1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s-CO" sz="2000" dirty="0" smtClean="0">
                <a:solidFill>
                  <a:schemeClr val="tx2"/>
                </a:solidFill>
                <a:cs typeface="Times New Roman" pitchFamily="18" charset="0"/>
              </a:rPr>
              <a:t>Carbono: 50 ppm</a:t>
            </a:r>
            <a:endParaRPr lang="es-MX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s-MX" sz="2000" dirty="0">
                <a:solidFill>
                  <a:schemeClr val="tx2"/>
                </a:solidFill>
                <a:ea typeface="ＭＳ Ｐゴシック" charset="0"/>
                <a:cs typeface="Times New Roman" pitchFamily="18" charset="0"/>
              </a:rPr>
              <a:t>&lt; </a:t>
            </a:r>
            <a:r>
              <a:rPr lang="es-MX" sz="2000" dirty="0" smtClean="0">
                <a:solidFill>
                  <a:schemeClr val="tx2"/>
                </a:solidFill>
                <a:ea typeface="ＭＳ Ｐゴシック" charset="0"/>
                <a:cs typeface="Times New Roman" pitchFamily="18" charset="0"/>
              </a:rPr>
              <a:t>0.6 </a:t>
            </a:r>
            <a:r>
              <a:rPr lang="es-MX" sz="2000" dirty="0">
                <a:solidFill>
                  <a:schemeClr val="tx2"/>
                </a:solidFill>
                <a:ea typeface="ＭＳ Ｐゴシック" charset="0"/>
                <a:cs typeface="Times New Roman" pitchFamily="18" charset="0"/>
              </a:rPr>
              <a:t>ppm PCBs</a:t>
            </a:r>
            <a:endParaRPr lang="es-ES" sz="2000" dirty="0">
              <a:solidFill>
                <a:schemeClr val="tx2"/>
              </a:solidFill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4414044" y="4005064"/>
            <a:ext cx="384025" cy="2880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Rectángulo"/>
          <p:cNvSpPr/>
          <p:nvPr/>
        </p:nvSpPr>
        <p:spPr>
          <a:xfrm>
            <a:off x="251520" y="5771874"/>
            <a:ext cx="7476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SzPct val="97000"/>
              <a:buFont typeface="Wingdings" pitchFamily="2" charset="2"/>
              <a:buChar char="Ø"/>
              <a:defRPr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Recuperación de aceite dieléctrico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Diagrama de flujo de proceso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3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728"/>
            <a:ext cx="9101503" cy="52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1311449"/>
            <a:ext cx="7772400" cy="108012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una unidad móvil continua de oxidación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supercrítica </a:t>
            </a:r>
          </a:p>
          <a:p>
            <a:pPr lvl="1" algn="just">
              <a:lnSpc>
                <a:spcPct val="90000"/>
              </a:lnSpc>
            </a:pP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riesgos de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movilización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residuos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peligrosos</a:t>
            </a:r>
          </a:p>
          <a:p>
            <a:pPr lvl="1" algn="just">
              <a:lnSpc>
                <a:spcPct val="90000"/>
              </a:lnSpc>
            </a:pP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 piloto demostrativa para escalado de tecnología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aos Right S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b="14400"/>
          <a:stretch/>
        </p:blipFill>
        <p:spPr>
          <a:xfrm>
            <a:off x="1115616" y="2708920"/>
            <a:ext cx="6912768" cy="3384376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Escalado de proceso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5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2711"/>
            <a:ext cx="8229600" cy="50006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ha desarrollado una </a:t>
            </a:r>
            <a:r>
              <a:rPr lang="es-C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para la gestión </a:t>
            </a: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aceites contaminados con </a:t>
            </a:r>
            <a:r>
              <a:rPr lang="es-CO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PCBs</a:t>
            </a: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C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manera ambientalmente racional, aplicable a cualquier industria del sector eléctrico </a:t>
            </a: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colombiano, que lleva </a:t>
            </a:r>
            <a:r>
              <a:rPr lang="es-C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cumplir con éxito los objetivos de los tratados internacionales de los cuales somos signatarios. </a:t>
            </a:r>
            <a:endParaRPr lang="es-C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s-C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lineamientos desarrollados se encuentran el inventario y </a:t>
            </a: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 </a:t>
            </a:r>
            <a:r>
              <a:rPr lang="es-C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todo el equipo posiblemente contaminado, el seguimiento mediante análisis cuantitativo especializado y acreditado de la concentración exacta de </a:t>
            </a:r>
            <a:r>
              <a:rPr lang="es-C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PCBs</a:t>
            </a:r>
            <a:r>
              <a:rPr lang="es-C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material permeado y, finalmente de la disposición adecuada utilizando una tecnología </a:t>
            </a:r>
            <a:r>
              <a:rPr lang="es-C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74848" y="188640"/>
            <a:ext cx="8229600" cy="66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2711"/>
            <a:ext cx="8229600" cy="50006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los resultados más significativos de la metodología planteada está la identificación de 30.766 transformadores eléctricos, la disposición de 27,3 ton de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aceite,  la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un laboratorio con altos estándares de calidad para la caracterización de aceites y la contribución al desarrollo de una tecnología local, competitiva y ambientalmente racional para la destrucción de dichos aceites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contaminados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está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avanzando en el cumplimiento de las metas propuestas en las normas ambientales y se está contribuyendo al fortalecimiento de la investigación científica de la región.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74848" y="188640"/>
            <a:ext cx="8229600" cy="66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CO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14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22288" y="6525344"/>
            <a:ext cx="812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6"/>
          <a:stretch/>
        </p:blipFill>
        <p:spPr>
          <a:xfrm>
            <a:off x="6832131" y="2600036"/>
            <a:ext cx="1729471" cy="1185371"/>
          </a:xfrm>
          <a:prstGeom prst="rect">
            <a:avLst/>
          </a:prstGeom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5973167" y="3743090"/>
            <a:ext cx="3285458" cy="550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b="1" dirty="0" smtClean="0">
                <a:latin typeface="Times New Roman" pitchFamily="18" charset="0"/>
                <a:cs typeface="Times New Roman" pitchFamily="18" charset="0"/>
              </a:rPr>
              <a:t>Grupo de Investigación en Termodinámica</a:t>
            </a:r>
          </a:p>
          <a:p>
            <a:r>
              <a:rPr lang="es-CO" sz="1200" b="1" dirty="0" smtClean="0">
                <a:latin typeface="Times New Roman" pitchFamily="18" charset="0"/>
                <a:cs typeface="Times New Roman" pitchFamily="18" charset="0"/>
              </a:rPr>
              <a:t>Aplicada y Fluidos Supercríticos</a:t>
            </a:r>
            <a:endParaRPr lang="es-CO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gray">
          <a:xfrm>
            <a:off x="423863" y="836712"/>
            <a:ext cx="1044000" cy="31750"/>
          </a:xfrm>
          <a:prstGeom prst="rect">
            <a:avLst/>
          </a:prstGeom>
          <a:gradFill rotWithShape="0">
            <a:gsLst>
              <a:gs pos="4700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48" name="1 Título"/>
          <p:cNvSpPr txBox="1">
            <a:spLocks/>
          </p:cNvSpPr>
          <p:nvPr/>
        </p:nvSpPr>
        <p:spPr>
          <a:xfrm>
            <a:off x="1403648" y="4830165"/>
            <a:ext cx="1835622" cy="54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dirty="0" smtClean="0">
                <a:latin typeface="Times New Roman" pitchFamily="18" charset="0"/>
                <a:cs typeface="Times New Roman" pitchFamily="18" charset="0"/>
              </a:rPr>
              <a:t>Gustavo Bolaños</a:t>
            </a: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2621252"/>
            <a:ext cx="1097049" cy="1569767"/>
          </a:xfrm>
          <a:prstGeom prst="rect">
            <a:avLst/>
          </a:prstGeom>
        </p:spPr>
      </p:pic>
      <p:pic>
        <p:nvPicPr>
          <p:cNvPr id="20" name="Picture 2" descr="http://www.vallempresa365.com/sites/default/files/logo_epsa_y_elemento_de_color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977" b="9102"/>
          <a:stretch/>
        </p:blipFill>
        <p:spPr bwMode="auto">
          <a:xfrm>
            <a:off x="2987824" y="2621252"/>
            <a:ext cx="2819913" cy="15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7932" y="5290246"/>
            <a:ext cx="2391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Arango</a:t>
            </a:r>
            <a:endParaRPr lang="es-C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418770" y="5686919"/>
            <a:ext cx="1615712" cy="372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dirty="0" smtClean="0">
                <a:latin typeface="Times New Roman" pitchFamily="18" charset="0"/>
                <a:cs typeface="Times New Roman" pitchFamily="18" charset="0"/>
              </a:rPr>
              <a:t>Edwin Sánchez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169" y="4903963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Times New Roman" pitchFamily="18" charset="0"/>
                <a:cs typeface="Times New Roman" pitchFamily="18" charset="0"/>
              </a:rPr>
              <a:t>gustavo.bolanos@correounivalle.edu.co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6322" y="5290246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sospina@epsa.com.co</a:t>
            </a:r>
            <a:endParaRPr lang="es-C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6322" y="5693481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Times New Roman" pitchFamily="18" charset="0"/>
                <a:cs typeface="Times New Roman" pitchFamily="18" charset="0"/>
              </a:rPr>
              <a:t>edwin.sanchez.g@correounivalle.edu.co</a:t>
            </a:r>
          </a:p>
        </p:txBody>
      </p:sp>
    </p:spTree>
    <p:extLst>
      <p:ext uri="{BB962C8B-B14F-4D97-AF65-F5344CB8AC3E}">
        <p14:creationId xmlns:p14="http://schemas.microsoft.com/office/powerpoint/2010/main" val="17809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PCBs: Generalidades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16590"/>
              </p:ext>
            </p:extLst>
          </p:nvPr>
        </p:nvGraphicFramePr>
        <p:xfrm>
          <a:off x="539552" y="1510976"/>
          <a:ext cx="8208912" cy="4582320"/>
        </p:xfrm>
        <a:graphic>
          <a:graphicData uri="http://schemas.openxmlformats.org/drawingml/2006/table">
            <a:tbl>
              <a:tblPr/>
              <a:tblGrid>
                <a:gridCol w="4464496"/>
                <a:gridCol w="3744416"/>
              </a:tblGrid>
              <a:tr h="4582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4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Propiedad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4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Rango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Punto de ebullición</a:t>
                      </a: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(°C)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275 - 450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Densidad</a:t>
                      </a:r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(g/mL @25 °C)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1.18 - 1.81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Solubilidad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En </a:t>
                      </a:r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agua</a:t>
                      </a: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s-CO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ng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/L</a:t>
                      </a: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0.0027 - 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En </a:t>
                      </a:r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solventes orgánicos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Muy 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solubles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Coeficiente de partición O/W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4.7 - 6.8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Presión de vapor</a:t>
                      </a: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(mmHg @25 °C)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7.5x10</a:t>
                      </a:r>
                      <a:r>
                        <a:rPr lang="es-CO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6.7x10</a:t>
                      </a:r>
                      <a:r>
                        <a:rPr lang="es-CO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Punto de inflamabilidad</a:t>
                      </a:r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(°C)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141 - 180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Constante dieléctrica 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l-G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ε</a:t>
                      </a:r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 – 6.0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PCBs: En qué se usan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9368"/>
              </p:ext>
            </p:extLst>
          </p:nvPr>
        </p:nvGraphicFramePr>
        <p:xfrm>
          <a:off x="863476" y="1903896"/>
          <a:ext cx="4140572" cy="3780000"/>
        </p:xfrm>
        <a:graphic>
          <a:graphicData uri="http://schemas.openxmlformats.org/drawingml/2006/table">
            <a:tbl>
              <a:tblPr/>
              <a:tblGrid>
                <a:gridCol w="4140572"/>
              </a:tblGrid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Fluidos hidráulicos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Lubricantes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Soldadura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Tintas de impresión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Pesticidas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Fluidos de intercambio</a:t>
                      </a:r>
                      <a:r>
                        <a:rPr lang="es-CO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térmico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itchFamily="2" charset="2"/>
                        <a:buChar char="v"/>
                      </a:pPr>
                      <a:r>
                        <a:rPr lang="es-C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Aceites dieléctricos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0" descr="http://www.sugimat.com/ficheros/image/productos_big/img_intercambiadores_ca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"/>
          <a:stretch/>
        </p:blipFill>
        <p:spPr bwMode="auto">
          <a:xfrm>
            <a:off x="6046483" y="1346678"/>
            <a:ext cx="2099391" cy="27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img.alibaba.com/photo/103466305/Electrical_Transfor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1" y="4437112"/>
            <a:ext cx="3032134" cy="20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PCBs: Cuánto se produjo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11670"/>
              </p:ext>
            </p:extLst>
          </p:nvPr>
        </p:nvGraphicFramePr>
        <p:xfrm>
          <a:off x="935595" y="1340768"/>
          <a:ext cx="7272808" cy="52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680"/>
                <a:gridCol w="1632385"/>
                <a:gridCol w="979431"/>
                <a:gridCol w="1175317"/>
                <a:gridCol w="1787995"/>
              </a:tblGrid>
              <a:tr h="3307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Productor </a:t>
                      </a:r>
                      <a:endParaRPr lang="es-CO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País</a:t>
                      </a:r>
                      <a:endParaRPr lang="es-CO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Inicio</a:t>
                      </a:r>
                      <a:endParaRPr lang="es-CO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Fin </a:t>
                      </a:r>
                      <a:endParaRPr lang="es-CO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Cantidad </a:t>
                      </a:r>
                      <a:r>
                        <a:rPr lang="es-CO" sz="19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(ton)</a:t>
                      </a:r>
                      <a:endParaRPr lang="es-CO" sz="19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641,246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Geneva </a:t>
                      </a:r>
                      <a:r>
                        <a:rPr lang="es-CO" sz="1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</a:t>
                      </a:r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Kanegafuchi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Japón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56,326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Mitsubishi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Japón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2,461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Bayer AG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Alemania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159,062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Prodelec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Francia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134,654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S.A Cross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España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29,012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Reino Unido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66,542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Caffaro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Italia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31,092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Chemko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Chescolovaquia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21,482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Orgsteklo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Rusia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141,800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Orgsintez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Rusia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32,000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Xi'an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China 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8,000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Rhone Poullent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España</a:t>
                      </a:r>
                      <a:endParaRPr lang="es-CO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28,964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50">
                <a:tc gridSpan="2">
                  <a:txBody>
                    <a:bodyPr/>
                    <a:lstStyle/>
                    <a:p>
                      <a:pPr algn="ctr" fontAlgn="b"/>
                      <a:endParaRPr lang="es-CO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lang="es-CO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es-CO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1,353,095</a:t>
                      </a:r>
                      <a:endParaRPr lang="es-CO" sz="1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PCBs: Son tóxicos!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67082"/>
              </p:ext>
            </p:extLst>
          </p:nvPr>
        </p:nvGraphicFramePr>
        <p:xfrm>
          <a:off x="611560" y="4432895"/>
          <a:ext cx="8064896" cy="2206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4032448"/>
                <a:gridCol w="2304256"/>
              </a:tblGrid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PCB</a:t>
                      </a:r>
                      <a:endParaRPr lang="es-CO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Nombre</a:t>
                      </a:r>
                      <a:r>
                        <a:rPr lang="es-CO" sz="2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químico</a:t>
                      </a:r>
                      <a:endParaRPr lang="es-CO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Toxicidad</a:t>
                      </a:r>
                    </a:p>
                    <a:p>
                      <a:pPr algn="ctr" fontAlgn="b"/>
                      <a:r>
                        <a:rPr lang="es-CO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(TCDD = 1)</a:t>
                      </a:r>
                      <a:endParaRPr lang="es-CO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PCB- 77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3,3',4,4'- </a:t>
                      </a:r>
                      <a:r>
                        <a:rPr lang="es-CO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Tetraclorobifenilo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PCB- 126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3,3',4,4',5- </a:t>
                      </a:r>
                      <a:r>
                        <a:rPr lang="es-CO" sz="2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Pentaclorobifenilo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PCB- 169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3,3',4,4',5,5'- Hexaclorobifenilo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PCB- 170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2,2',3,3',4,4',5- Heptaclorobifenilo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0.00001</a:t>
                      </a:r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33445TCB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76068"/>
            <a:ext cx="6079033" cy="2728996"/>
          </a:xfrm>
          <a:prstGeom prst="rect">
            <a:avLst/>
          </a:prstGeom>
        </p:spPr>
      </p:pic>
      <p:pic>
        <p:nvPicPr>
          <p:cNvPr id="13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Efecto en la cadena alimenticia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3" name="Picture 2" descr="PCBs Pesc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7948"/>
            <a:ext cx="9040895" cy="4769324"/>
          </a:xfrm>
          <a:prstGeom prst="rect">
            <a:avLst/>
          </a:prstGeom>
        </p:spPr>
      </p:pic>
      <p:pic>
        <p:nvPicPr>
          <p:cNvPr id="12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668338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PCBs: Generan cáncer</a:t>
            </a:r>
            <a:endParaRPr lang="es-CO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98463" y="188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730250" y="188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22288" y="611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ltGray">
          <a:xfrm>
            <a:off x="892175" y="611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ltGray">
          <a:xfrm>
            <a:off x="107950" y="538163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654050" y="44450"/>
            <a:ext cx="31750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423863" y="871538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s-CO">
              <a:latin typeface="Tahoma" charset="0"/>
              <a:ea typeface="ＭＳ Ｐゴシック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59194"/>
            <a:ext cx="991373" cy="99137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61" y="1337480"/>
            <a:ext cx="1533119" cy="5504627"/>
          </a:xfrm>
          <a:prstGeom prst="rect">
            <a:avLst/>
          </a:prstGeom>
        </p:spPr>
      </p:pic>
      <p:sp>
        <p:nvSpPr>
          <p:cNvPr id="42" name="41 Elipse"/>
          <p:cNvSpPr/>
          <p:nvPr/>
        </p:nvSpPr>
        <p:spPr>
          <a:xfrm>
            <a:off x="4472984" y="1463504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3" name="42 Conector recto"/>
          <p:cNvCxnSpPr/>
          <p:nvPr/>
        </p:nvCxnSpPr>
        <p:spPr>
          <a:xfrm flipH="1">
            <a:off x="3275856" y="1512150"/>
            <a:ext cx="12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4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31" y="1124744"/>
            <a:ext cx="986584" cy="984190"/>
          </a:xfrm>
          <a:prstGeom prst="rect">
            <a:avLst/>
          </a:prstGeom>
        </p:spPr>
      </p:pic>
      <p:sp>
        <p:nvSpPr>
          <p:cNvPr id="45" name="44 Elipse"/>
          <p:cNvSpPr/>
          <p:nvPr/>
        </p:nvSpPr>
        <p:spPr>
          <a:xfrm>
            <a:off x="4256960" y="251297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6" name="45 Conector recto"/>
          <p:cNvCxnSpPr/>
          <p:nvPr/>
        </p:nvCxnSpPr>
        <p:spPr>
          <a:xfrm flipH="1" flipV="1">
            <a:off x="2123728" y="2557970"/>
            <a:ext cx="2196104" cy="3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4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63" y="2269689"/>
            <a:ext cx="991373" cy="991373"/>
          </a:xfrm>
          <a:prstGeom prst="rect">
            <a:avLst/>
          </a:prstGeom>
        </p:spPr>
      </p:pic>
      <p:sp>
        <p:nvSpPr>
          <p:cNvPr id="48" name="47 Elipse"/>
          <p:cNvSpPr/>
          <p:nvPr/>
        </p:nvSpPr>
        <p:spPr>
          <a:xfrm>
            <a:off x="4554008" y="2399608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25" y="1477746"/>
            <a:ext cx="1010530" cy="1010530"/>
          </a:xfrm>
          <a:prstGeom prst="rect">
            <a:avLst/>
          </a:prstGeom>
        </p:spPr>
      </p:pic>
      <p:grpSp>
        <p:nvGrpSpPr>
          <p:cNvPr id="50" name="49 Grupo"/>
          <p:cNvGrpSpPr/>
          <p:nvPr/>
        </p:nvGrpSpPr>
        <p:grpSpPr>
          <a:xfrm>
            <a:off x="4621335" y="1990998"/>
            <a:ext cx="891574" cy="432544"/>
            <a:chOff x="4621335" y="1922278"/>
            <a:chExt cx="891574" cy="432544"/>
          </a:xfrm>
        </p:grpSpPr>
        <p:cxnSp>
          <p:nvCxnSpPr>
            <p:cNvPr id="51" name="50 Conector recto"/>
            <p:cNvCxnSpPr/>
            <p:nvPr/>
          </p:nvCxnSpPr>
          <p:spPr>
            <a:xfrm flipH="1" flipV="1">
              <a:off x="5116909" y="1926533"/>
              <a:ext cx="396000" cy="18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flipH="1">
              <a:off x="4621335" y="1922278"/>
              <a:ext cx="526729" cy="432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52 Elipse"/>
          <p:cNvSpPr/>
          <p:nvPr/>
        </p:nvSpPr>
        <p:spPr>
          <a:xfrm>
            <a:off x="4561765" y="381276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4" name="53 Grupo"/>
          <p:cNvGrpSpPr/>
          <p:nvPr/>
        </p:nvGrpSpPr>
        <p:grpSpPr>
          <a:xfrm>
            <a:off x="4599008" y="3857760"/>
            <a:ext cx="1304863" cy="232033"/>
            <a:chOff x="4599008" y="3789040"/>
            <a:chExt cx="1304863" cy="232033"/>
          </a:xfrm>
        </p:grpSpPr>
        <p:cxnSp>
          <p:nvCxnSpPr>
            <p:cNvPr id="55" name="54 Conector recto"/>
            <p:cNvCxnSpPr/>
            <p:nvPr/>
          </p:nvCxnSpPr>
          <p:spPr>
            <a:xfrm flipH="1" flipV="1">
              <a:off x="4599008" y="3789040"/>
              <a:ext cx="728799" cy="2320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>
              <a:off x="5327807" y="4021073"/>
              <a:ext cx="5760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5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99" y="3634529"/>
            <a:ext cx="1012925" cy="1015319"/>
          </a:xfrm>
          <a:prstGeom prst="rect">
            <a:avLst/>
          </a:prstGeom>
        </p:spPr>
      </p:pic>
      <p:sp>
        <p:nvSpPr>
          <p:cNvPr id="58" name="57 Elipse"/>
          <p:cNvSpPr/>
          <p:nvPr/>
        </p:nvSpPr>
        <p:spPr>
          <a:xfrm>
            <a:off x="4337984" y="2903664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9" name="58 Conector recto"/>
          <p:cNvCxnSpPr>
            <a:endCxn id="27" idx="1"/>
          </p:cNvCxnSpPr>
          <p:nvPr/>
        </p:nvCxnSpPr>
        <p:spPr>
          <a:xfrm>
            <a:off x="4400856" y="2952310"/>
            <a:ext cx="2259376" cy="2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Elipse"/>
          <p:cNvSpPr/>
          <p:nvPr/>
        </p:nvSpPr>
        <p:spPr>
          <a:xfrm>
            <a:off x="4683584" y="3126475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1" name="60 Grupo"/>
          <p:cNvGrpSpPr/>
          <p:nvPr/>
        </p:nvGrpSpPr>
        <p:grpSpPr>
          <a:xfrm>
            <a:off x="3436649" y="3159876"/>
            <a:ext cx="1291936" cy="1774197"/>
            <a:chOff x="3436649" y="3091156"/>
            <a:chExt cx="1291936" cy="1774197"/>
          </a:xfrm>
        </p:grpSpPr>
        <p:cxnSp>
          <p:nvCxnSpPr>
            <p:cNvPr id="62" name="61 Conector recto"/>
            <p:cNvCxnSpPr/>
            <p:nvPr/>
          </p:nvCxnSpPr>
          <p:spPr>
            <a:xfrm flipH="1">
              <a:off x="3851920" y="3091156"/>
              <a:ext cx="876665" cy="17696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flipH="1">
              <a:off x="3436649" y="4865353"/>
              <a:ext cx="4152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6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33824"/>
            <a:ext cx="993767" cy="991373"/>
          </a:xfrm>
          <a:prstGeom prst="rect">
            <a:avLst/>
          </a:prstGeom>
        </p:spPr>
      </p:pic>
      <p:graphicFrame>
        <p:nvGraphicFramePr>
          <p:cNvPr id="65" name="6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00096"/>
              </p:ext>
            </p:extLst>
          </p:nvPr>
        </p:nvGraphicFramePr>
        <p:xfrm>
          <a:off x="5642769" y="5085184"/>
          <a:ext cx="319892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922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100" b="1" dirty="0" smtClean="0">
                          <a:solidFill>
                            <a:schemeClr val="tx1"/>
                          </a:solidFill>
                          <a:effectLst/>
                          <a:latin typeface="Adobe Devanagari" pitchFamily="18" charset="0"/>
                          <a:cs typeface="Adobe Devanagari" pitchFamily="18" charset="0"/>
                        </a:rPr>
                        <a:t>Defensas inmunitarias</a:t>
                      </a:r>
                      <a:endParaRPr lang="es-CO" sz="2100" b="1" dirty="0">
                        <a:solidFill>
                          <a:schemeClr val="tx1"/>
                        </a:solidFill>
                        <a:effectLst/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100" b="1" dirty="0" smtClean="0">
                          <a:solidFill>
                            <a:schemeClr val="tx1"/>
                          </a:solidFill>
                          <a:effectLst/>
                          <a:latin typeface="Adobe Devanagari" pitchFamily="18" charset="0"/>
                          <a:cs typeface="Adobe Devanagari" pitchFamily="18" charset="0"/>
                        </a:rPr>
                        <a:t>Tiroides- Hormonas sexuales</a:t>
                      </a:r>
                      <a:endParaRPr lang="es-CO" sz="2100" b="1" dirty="0">
                        <a:solidFill>
                          <a:schemeClr val="tx1"/>
                        </a:solidFill>
                        <a:effectLst/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100" b="1" dirty="0" smtClean="0">
                          <a:solidFill>
                            <a:schemeClr val="tx1"/>
                          </a:solidFill>
                          <a:effectLst/>
                          <a:latin typeface="Adobe Devanagari" pitchFamily="18" charset="0"/>
                          <a:cs typeface="Adobe Devanagari" pitchFamily="18" charset="0"/>
                        </a:rPr>
                        <a:t>Daños neurológicos</a:t>
                      </a:r>
                      <a:endParaRPr lang="es-CO" sz="2100" b="1" dirty="0">
                        <a:solidFill>
                          <a:schemeClr val="tx1"/>
                        </a:solidFill>
                        <a:effectLst/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" name="Picture 2" descr="http://www.incubo.com.co/asocodis/2013/AMBAR/img/boletinAMBAR-01_r1_c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285" r="67432" b="11342"/>
          <a:stretch/>
        </p:blipFill>
        <p:spPr bwMode="auto">
          <a:xfrm>
            <a:off x="7741295" y="48037"/>
            <a:ext cx="1367209" cy="12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1207</Words>
  <Application>Microsoft Office PowerPoint</Application>
  <PresentationFormat>Presentación en pantalla (4:3)</PresentationFormat>
  <Paragraphs>291</Paragraphs>
  <Slides>39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ＭＳ Ｐゴシック</vt:lpstr>
      <vt:lpstr>ＭＳ Ｐゴシック</vt:lpstr>
      <vt:lpstr>Adobe Devanagari</vt:lpstr>
      <vt:lpstr>Arial</vt:lpstr>
      <vt:lpstr>Calibri</vt:lpstr>
      <vt:lpstr>Tahoma</vt:lpstr>
      <vt:lpstr>Times New Roman</vt:lpstr>
      <vt:lpstr>Verdana</vt:lpstr>
      <vt:lpstr>Wingdings</vt:lpstr>
      <vt:lpstr>Tema de Office</vt:lpstr>
      <vt:lpstr>Imagen de mapa de bits</vt:lpstr>
      <vt:lpstr>Presentación de PowerPoint</vt:lpstr>
      <vt:lpstr>Bifenilo</vt:lpstr>
      <vt:lpstr>Bifenilos policlorados (PCB)</vt:lpstr>
      <vt:lpstr>PCBs: Generalidades</vt:lpstr>
      <vt:lpstr>PCBs: En qué se usan</vt:lpstr>
      <vt:lpstr>PCBs: Cuánto se produjo</vt:lpstr>
      <vt:lpstr>PCBs: Son tóxicos!</vt:lpstr>
      <vt:lpstr>Efecto en la cadena alimenticia</vt:lpstr>
      <vt:lpstr>PCBs: Generan cáncer</vt:lpstr>
      <vt:lpstr>PCBs: Generan cloracné</vt:lpstr>
      <vt:lpstr>El convenio de Estocolmo</vt:lpstr>
      <vt:lpstr>El Proyecto PCB en componente</vt:lpstr>
      <vt:lpstr>Actores de la normativa</vt:lpstr>
      <vt:lpstr>Resolución 0222 del 2011</vt:lpstr>
      <vt:lpstr>Propuesta</vt:lpstr>
      <vt:lpstr>Presentación de PowerPoint</vt:lpstr>
      <vt:lpstr>Inventario de equipos</vt:lpstr>
      <vt:lpstr>Caracterización de equipos</vt:lpstr>
      <vt:lpstr>Gestión de conocimiento</vt:lpstr>
      <vt:lpstr>Gestión de conocimiento</vt:lpstr>
      <vt:lpstr>Presentación de PowerPoint</vt:lpstr>
      <vt:lpstr>Técnica de análisis</vt:lpstr>
      <vt:lpstr>Análisis por cromatografía</vt:lpstr>
      <vt:lpstr>Laboratorio de análisis de PCBs</vt:lpstr>
      <vt:lpstr>Laboratorio de análisis de PCBs</vt:lpstr>
      <vt:lpstr>Laboratorio de análisis de PCBs</vt:lpstr>
      <vt:lpstr>Laboratorio de análisis de PCBs</vt:lpstr>
      <vt:lpstr>Presentación de PowerPoint</vt:lpstr>
      <vt:lpstr>Agua supercrítica</vt:lpstr>
      <vt:lpstr>Presentación de PowerPoint</vt:lpstr>
      <vt:lpstr>Presentación de PowerPoint</vt:lpstr>
      <vt:lpstr>Oxidación en agua supercrítica</vt:lpstr>
      <vt:lpstr>Oxidación en agua supercrítica</vt:lpstr>
      <vt:lpstr>Resultado del proceso</vt:lpstr>
      <vt:lpstr>Diagrama de flujo de proceso</vt:lpstr>
      <vt:lpstr>Escalado de proceso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J. Edwin Sanchez.</dc:creator>
  <cp:lastModifiedBy>Carlos Alberto Ávila Calderón</cp:lastModifiedBy>
  <cp:revision>185</cp:revision>
  <dcterms:created xsi:type="dcterms:W3CDTF">2014-03-26T20:05:01Z</dcterms:created>
  <dcterms:modified xsi:type="dcterms:W3CDTF">2015-12-08T21:57:38Z</dcterms:modified>
</cp:coreProperties>
</file>